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0" r:id="rId6"/>
    <p:sldId id="261" r:id="rId7"/>
    <p:sldId id="262" r:id="rId8"/>
    <p:sldId id="263" r:id="rId9"/>
    <p:sldId id="264" r:id="rId10"/>
    <p:sldId id="268" r:id="rId11"/>
    <p:sldId id="269" r:id="rId12"/>
    <p:sldId id="270" r:id="rId13"/>
    <p:sldId id="271"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90" r:id="rId30"/>
    <p:sldId id="289"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6B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82" autoAdjust="0"/>
    <p:restoredTop sz="94660"/>
  </p:normalViewPr>
  <p:slideViewPr>
    <p:cSldViewPr>
      <p:cViewPr varScale="1">
        <p:scale>
          <a:sx n="67" d="100"/>
          <a:sy n="67" d="100"/>
        </p:scale>
        <p:origin x="-5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Title 7"/>
          <p:cNvSpPr>
            <a:spLocks noGrp="1"/>
          </p:cNvSpPr>
          <p:nvPr>
            <p:ph type="ctrTitle"/>
          </p:nvPr>
        </p:nvSpPr>
        <p:spPr>
          <a:xfrm>
            <a:off x="464234" y="381001"/>
            <a:ext cx="8229600" cy="2209800"/>
          </a:xfrm>
        </p:spPr>
        <p:txBody>
          <a:bodyPr lIns="45720" rIns="228600"/>
          <a:lstStyle>
            <a:lvl1pPr marL="0" algn="r">
              <a:defRPr sz="4800"/>
            </a:lvl1pPr>
            <a:extLst/>
          </a:lstStyle>
          <a:p>
            <a:r>
              <a:rPr lang="en-US" smtClean="0"/>
              <a:t>Click to edit Master title style</a:t>
            </a:r>
            <a:endParaRPr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9"/>
          <p:cNvSpPr>
            <a:spLocks noGrp="1"/>
          </p:cNvSpPr>
          <p:nvPr>
            <p:ph type="dt" sz="half" idx="10"/>
          </p:nvPr>
        </p:nvSpPr>
        <p:spPr>
          <a:xfrm>
            <a:off x="5562600" y="6508750"/>
            <a:ext cx="3001963" cy="274638"/>
          </a:xfrm>
        </p:spPr>
        <p:txBody>
          <a:bodyPr vert="horz" rtlCol="0"/>
          <a:lstStyle>
            <a:lvl1pPr>
              <a:defRPr/>
            </a:lvl1pPr>
            <a:extLst/>
          </a:lstStyle>
          <a:p>
            <a:pPr>
              <a:defRPr/>
            </a:pPr>
            <a:fld id="{2A46C724-5B72-4534-B033-16CDE98E764D}" type="datetimeFigureOut">
              <a:rPr lang="en-US"/>
              <a:pPr>
                <a:defRPr/>
              </a:pPr>
              <a:t>6/7/2011</a:t>
            </a:fld>
            <a:endParaRPr lang="en-US"/>
          </a:p>
        </p:txBody>
      </p:sp>
      <p:sp>
        <p:nvSpPr>
          <p:cNvPr id="6" name="Slide Number Placeholder 10"/>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7F670FD0-93D5-4239-9C51-0B9C242B90AD}" type="slidenum">
              <a:rPr lang="en-US"/>
              <a:pPr>
                <a:defRPr/>
              </a:pPr>
              <a:t>‹#›</a:t>
            </a:fld>
            <a:endParaRPr lang="en-US"/>
          </a:p>
        </p:txBody>
      </p:sp>
      <p:sp>
        <p:nvSpPr>
          <p:cNvPr id="7" name="Footer Placeholder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3E3F0374-2C8F-4800-BBA4-CCC63F7A932F}" type="datetimeFigureOut">
              <a:rPr lang="en-US"/>
              <a:pPr>
                <a:defRPr/>
              </a:pPr>
              <a:t>6/7/2011</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C866B7D2-1D08-4453-BDDF-6F718FCCAC5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2D720E55-A572-4CE9-A23D-A3F5F9EFE101}" type="datetimeFigureOut">
              <a:rPr lang="en-US"/>
              <a:pPr>
                <a:defRPr/>
              </a:pPr>
              <a:t>6/7/2011</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1C18052B-4BDA-41CA-8D42-41E78D67FD7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0"/>
            <a:ext cx="8229600" cy="1143000"/>
          </a:xfrm>
        </p:spPr>
        <p:txBody>
          <a:bodyPr/>
          <a:lstStyle/>
          <a:p>
            <a:r>
              <a:rPr lang="en-US"/>
              <a:t>Click to edit Master title style</a:t>
            </a:r>
          </a:p>
        </p:txBody>
      </p:sp>
      <p:sp>
        <p:nvSpPr>
          <p:cNvPr id="3" name="Content Placeholder 2"/>
          <p:cNvSpPr>
            <a:spLocks noGrp="1"/>
          </p:cNvSpPr>
          <p:nvPr>
            <p:ph idx="1"/>
          </p:nvPr>
        </p:nvSpPr>
        <p:spPr>
          <a:xfrm>
            <a:off x="457200" y="1646238"/>
            <a:ext cx="8229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81EE0688-EB61-4AE0-B067-F895AE0BDF00}" type="datetimeFigureOut">
              <a:rPr lang="en-US"/>
              <a:pPr>
                <a:defRPr/>
              </a:pPr>
              <a:t>6/7/2011</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A5FE687C-83FB-4D00-B375-81AE4F9A03C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fld id="{E7BE9C23-5276-4F2B-A16B-AFA8A78983F3}" type="datetimeFigureOut">
              <a:rPr lang="en-US"/>
              <a:pPr>
                <a:defRPr/>
              </a:pPr>
              <a:t>6/7/2011</a:t>
            </a:fld>
            <a:endParaRPr lang="en-US"/>
          </a:p>
        </p:txBody>
      </p:sp>
      <p:sp>
        <p:nvSpPr>
          <p:cNvPr id="6" name="Footer Placeholder 4"/>
          <p:cNvSpPr>
            <a:spLocks noGrp="1"/>
          </p:cNvSpPr>
          <p:nvPr>
            <p:ph type="ftr" sz="quarter" idx="11"/>
          </p:nvPr>
        </p:nvSpPr>
        <p:spPr/>
        <p:txBody>
          <a:bodyPr/>
          <a:lstStyle>
            <a:lvl1pPr>
              <a:defRPr/>
            </a:lvl1pPr>
            <a:extLst/>
          </a:lstStyle>
          <a:p>
            <a:pPr>
              <a:defRPr/>
            </a:pPr>
            <a:endParaRPr lang="en-US"/>
          </a:p>
        </p:txBody>
      </p:sp>
      <p:sp>
        <p:nvSpPr>
          <p:cNvPr id="7" name="Slide Number Placeholder 5"/>
          <p:cNvSpPr>
            <a:spLocks noGrp="1"/>
          </p:cNvSpPr>
          <p:nvPr>
            <p:ph type="sldNum" sz="quarter" idx="12"/>
          </p:nvPr>
        </p:nvSpPr>
        <p:spPr/>
        <p:txBody>
          <a:bodyPr/>
          <a:lstStyle>
            <a:lvl1pPr>
              <a:defRPr/>
            </a:lvl1pPr>
            <a:extLst/>
          </a:lstStyle>
          <a:p>
            <a:pPr>
              <a:defRPr/>
            </a:pPr>
            <a:fld id="{DD6D277A-9A80-47CE-9620-CCED682F062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n-US" smtClean="0"/>
              <a:t>Click to edit Master title style</a:t>
            </a:r>
            <a:endParaRPr lang="en-US"/>
          </a:p>
        </p:txBody>
      </p:sp>
      <p:sp>
        <p:nvSpPr>
          <p:cNvPr id="3" name="Text Placeholder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5" name="Date Placeholder 7"/>
          <p:cNvSpPr>
            <a:spLocks noGrp="1"/>
          </p:cNvSpPr>
          <p:nvPr>
            <p:ph type="dt" sz="half" idx="10"/>
          </p:nvPr>
        </p:nvSpPr>
        <p:spPr>
          <a:xfrm>
            <a:off x="5562600" y="6513513"/>
            <a:ext cx="3001963" cy="274637"/>
          </a:xfrm>
        </p:spPr>
        <p:txBody>
          <a:bodyPr vert="horz" rtlCol="0"/>
          <a:lstStyle>
            <a:lvl1pPr>
              <a:defRPr/>
            </a:lvl1pPr>
            <a:extLst/>
          </a:lstStyle>
          <a:p>
            <a:pPr>
              <a:defRPr/>
            </a:pPr>
            <a:fld id="{2A7A2AC9-585B-452B-8A82-72C84C546345}" type="datetimeFigureOut">
              <a:rPr lang="en-US"/>
              <a:pPr>
                <a:defRPr/>
              </a:pPr>
              <a:t>6/7/2011</a:t>
            </a:fld>
            <a:endParaRPr lang="en-US"/>
          </a:p>
        </p:txBody>
      </p:sp>
      <p:sp>
        <p:nvSpPr>
          <p:cNvPr id="6" name="Slide Number Placeholder 8"/>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AD5B3B86-6F1C-49E3-8895-C1A4E6A8E9EA}" type="slidenum">
              <a:rPr lang="en-US"/>
              <a:pPr>
                <a:defRPr/>
              </a:pPr>
              <a:t>‹#›</a:t>
            </a:fld>
            <a:endParaRPr lang="en-US"/>
          </a:p>
        </p:txBody>
      </p:sp>
      <p:sp>
        <p:nvSpPr>
          <p:cNvPr id="7" name="Footer Placeholder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fld id="{0DBA143B-CA8B-454A-8AEC-7FA0923A7A0D}" type="datetimeFigureOut">
              <a:rPr lang="en-US"/>
              <a:pPr>
                <a:defRPr/>
              </a:pPr>
              <a:t>6/7/2011</a:t>
            </a:fld>
            <a:endParaRPr lang="en-US"/>
          </a:p>
        </p:txBody>
      </p:sp>
      <p:sp>
        <p:nvSpPr>
          <p:cNvPr id="7" name="Footer Placeholder 5"/>
          <p:cNvSpPr>
            <a:spLocks noGrp="1"/>
          </p:cNvSpPr>
          <p:nvPr>
            <p:ph type="ftr" sz="quarter" idx="11"/>
          </p:nvPr>
        </p:nvSpPr>
        <p:spPr/>
        <p:txBody>
          <a:bodyPr/>
          <a:lstStyle>
            <a:lvl1pPr>
              <a:defRPr/>
            </a:lvl1pPr>
            <a:extLst/>
          </a:lstStyle>
          <a:p>
            <a:pPr>
              <a:defRPr/>
            </a:pPr>
            <a:endParaRPr lang="en-US"/>
          </a:p>
        </p:txBody>
      </p:sp>
      <p:sp>
        <p:nvSpPr>
          <p:cNvPr id="8" name="Slide Number Placeholder 6"/>
          <p:cNvSpPr>
            <a:spLocks noGrp="1"/>
          </p:cNvSpPr>
          <p:nvPr>
            <p:ph type="sldNum" sz="quarter" idx="12"/>
          </p:nvPr>
        </p:nvSpPr>
        <p:spPr>
          <a:xfrm>
            <a:off x="8640763" y="6515100"/>
            <a:ext cx="465137" cy="273050"/>
          </a:xfrm>
        </p:spPr>
        <p:txBody>
          <a:bodyPr/>
          <a:lstStyle>
            <a:lvl1pPr>
              <a:defRPr/>
            </a:lvl1pPr>
            <a:extLst/>
          </a:lstStyle>
          <a:p>
            <a:pPr>
              <a:defRPr/>
            </a:pPr>
            <a:fld id="{5E845E83-7BF9-430D-A74A-F173F58B39D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Rectangle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1948"/>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extLst/>
          </a:lstStyle>
          <a:p>
            <a:pPr>
              <a:defRPr/>
            </a:pPr>
            <a:fld id="{BD6849EA-C89C-479E-B517-CA8E87D6470C}" type="datetimeFigureOut">
              <a:rPr lang="en-US"/>
              <a:pPr>
                <a:defRPr/>
              </a:pPr>
              <a:t>6/7/2011</a:t>
            </a:fld>
            <a:endParaRPr lang="en-US"/>
          </a:p>
        </p:txBody>
      </p:sp>
      <p:sp>
        <p:nvSpPr>
          <p:cNvPr id="10" name="Footer Placeholder 7"/>
          <p:cNvSpPr>
            <a:spLocks noGrp="1"/>
          </p:cNvSpPr>
          <p:nvPr>
            <p:ph type="ftr" sz="quarter" idx="11"/>
          </p:nvPr>
        </p:nvSpPr>
        <p:spPr/>
        <p:txBody>
          <a:bodyPr/>
          <a:lstStyle>
            <a:lvl1pPr>
              <a:defRPr/>
            </a:lvl1pPr>
            <a:extLst/>
          </a:lstStyle>
          <a:p>
            <a:pPr>
              <a:defRPr/>
            </a:pPr>
            <a:endParaRPr lang="en-US"/>
          </a:p>
        </p:txBody>
      </p:sp>
      <p:sp>
        <p:nvSpPr>
          <p:cNvPr id="11" name="Slide Number Placeholder 8"/>
          <p:cNvSpPr>
            <a:spLocks noGrp="1"/>
          </p:cNvSpPr>
          <p:nvPr>
            <p:ph type="sldNum" sz="quarter" idx="12"/>
          </p:nvPr>
        </p:nvSpPr>
        <p:spPr>
          <a:xfrm>
            <a:off x="8640763" y="6515100"/>
            <a:ext cx="465137" cy="273050"/>
          </a:xfrm>
        </p:spPr>
        <p:txBody>
          <a:bodyPr/>
          <a:lstStyle>
            <a:lvl1pPr>
              <a:defRPr/>
            </a:lvl1pPr>
            <a:extLst/>
          </a:lstStyle>
          <a:p>
            <a:pPr>
              <a:defRPr/>
            </a:pPr>
            <a:fld id="{635ACFCB-2104-4C88-8F23-8F5A342F3BD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3218"/>
            <a:ext cx="8229600" cy="1143000"/>
          </a:xfrm>
        </p:spPr>
        <p:txBody>
          <a:bodyPr/>
          <a:lstStyle>
            <a:extLst/>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extLst/>
          </a:lstStyle>
          <a:p>
            <a:pPr>
              <a:defRPr/>
            </a:pPr>
            <a:fld id="{F6ECCA15-0932-4F2B-BFAB-9A2DDE2CEC25}" type="datetimeFigureOut">
              <a:rPr lang="en-US"/>
              <a:pPr>
                <a:defRPr/>
              </a:pPr>
              <a:t>6/7/2011</a:t>
            </a:fld>
            <a:endParaRPr lang="en-US"/>
          </a:p>
        </p:txBody>
      </p:sp>
      <p:sp>
        <p:nvSpPr>
          <p:cNvPr id="5" name="Footer Placeholder 3"/>
          <p:cNvSpPr>
            <a:spLocks noGrp="1"/>
          </p:cNvSpPr>
          <p:nvPr>
            <p:ph type="ftr" sz="quarter" idx="11"/>
          </p:nvPr>
        </p:nvSpPr>
        <p:spPr/>
        <p:txBody>
          <a:bodyPr/>
          <a:lstStyle>
            <a:lvl1pPr>
              <a:defRPr/>
            </a:lvl1pPr>
            <a:extLst/>
          </a:lstStyle>
          <a:p>
            <a:pPr>
              <a:defRPr/>
            </a:pPr>
            <a:endParaRPr lang="en-US"/>
          </a:p>
        </p:txBody>
      </p:sp>
      <p:sp>
        <p:nvSpPr>
          <p:cNvPr id="6" name="Slide Number Placeholder 4"/>
          <p:cNvSpPr>
            <a:spLocks noGrp="1"/>
          </p:cNvSpPr>
          <p:nvPr>
            <p:ph type="sldNum" sz="quarter" idx="12"/>
          </p:nvPr>
        </p:nvSpPr>
        <p:spPr/>
        <p:txBody>
          <a:bodyPr/>
          <a:lstStyle>
            <a:lvl1pPr>
              <a:defRPr/>
            </a:lvl1pPr>
            <a:extLst/>
          </a:lstStyle>
          <a:p>
            <a:pPr>
              <a:defRPr/>
            </a:pPr>
            <a:fld id="{A88757C7-8DC7-4CEF-846A-AFFE3AD9C27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n-US"/>
          </a:p>
        </p:txBody>
      </p:sp>
      <p:sp>
        <p:nvSpPr>
          <p:cNvPr id="3" name="Date Placeholder 13"/>
          <p:cNvSpPr>
            <a:spLocks noGrp="1"/>
          </p:cNvSpPr>
          <p:nvPr>
            <p:ph type="dt" sz="half" idx="11"/>
          </p:nvPr>
        </p:nvSpPr>
        <p:spPr/>
        <p:txBody>
          <a:bodyPr/>
          <a:lstStyle>
            <a:lvl1pPr>
              <a:defRPr/>
            </a:lvl1pPr>
          </a:lstStyle>
          <a:p>
            <a:pPr>
              <a:defRPr/>
            </a:pPr>
            <a:fld id="{751F2DB6-17B9-4482-988C-221837991660}" type="datetimeFigureOut">
              <a:rPr lang="en-US"/>
              <a:pPr>
                <a:defRPr/>
              </a:pPr>
              <a:t>6/7/2011</a:t>
            </a:fld>
            <a:endParaRPr lang="en-US"/>
          </a:p>
        </p:txBody>
      </p:sp>
      <p:sp>
        <p:nvSpPr>
          <p:cNvPr id="4" name="Slide Number Placeholder 22"/>
          <p:cNvSpPr>
            <a:spLocks noGrp="1"/>
          </p:cNvSpPr>
          <p:nvPr>
            <p:ph type="sldNum" sz="quarter" idx="12"/>
          </p:nvPr>
        </p:nvSpPr>
        <p:spPr/>
        <p:txBody>
          <a:bodyPr/>
          <a:lstStyle>
            <a:lvl1pPr>
              <a:defRPr/>
            </a:lvl1pPr>
          </a:lstStyle>
          <a:p>
            <a:pPr>
              <a:defRPr/>
            </a:pPr>
            <a:fld id="{91B6B7F1-F1FC-4303-BD72-A31C907F0AE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5" name="Rectangle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963136" y="304800"/>
            <a:ext cx="3931920" cy="762000"/>
          </a:xfrm>
        </p:spPr>
        <p:txBody>
          <a:bodyPr/>
          <a:lstStyle>
            <a:lvl1pPr marL="0" algn="r">
              <a:buNone/>
              <a:defRPr sz="2000" b="1"/>
            </a:lvl1pPr>
            <a:extLst/>
          </a:lstStyle>
          <a:p>
            <a:r>
              <a:rPr lang="en-US" smtClean="0"/>
              <a:t>Click to edit Master title style</a:t>
            </a:r>
            <a:endParaRPr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8"/>
          <p:cNvSpPr>
            <a:spLocks noGrp="1"/>
          </p:cNvSpPr>
          <p:nvPr>
            <p:ph type="dt" sz="half" idx="10"/>
          </p:nvPr>
        </p:nvSpPr>
        <p:spPr>
          <a:xfrm>
            <a:off x="5562600" y="6513513"/>
            <a:ext cx="3001963" cy="274637"/>
          </a:xfrm>
        </p:spPr>
        <p:txBody>
          <a:bodyPr vert="horz" rtlCol="0"/>
          <a:lstStyle>
            <a:lvl1pPr>
              <a:defRPr/>
            </a:lvl1pPr>
            <a:extLst/>
          </a:lstStyle>
          <a:p>
            <a:pPr>
              <a:defRPr/>
            </a:pPr>
            <a:fld id="{F860643F-BC1C-46F1-AE90-E51F9230DFE0}" type="datetimeFigureOut">
              <a:rPr lang="en-US"/>
              <a:pPr>
                <a:defRPr/>
              </a:pPr>
              <a:t>6/7/2011</a:t>
            </a:fld>
            <a:endParaRPr lang="en-US"/>
          </a:p>
        </p:txBody>
      </p:sp>
      <p:sp>
        <p:nvSpPr>
          <p:cNvPr id="7" name="Slide Number Placeholder 9"/>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11D75988-888A-4C34-97B1-4E1E8D97868A}" type="slidenum">
              <a:rPr lang="en-US"/>
              <a:pPr>
                <a:defRPr/>
              </a:pPr>
              <a:t>‹#›</a:t>
            </a:fld>
            <a:endParaRPr lang="en-US"/>
          </a:p>
        </p:txBody>
      </p:sp>
      <p:sp>
        <p:nvSpPr>
          <p:cNvPr id="8" name="Footer Placeholder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lstStyle>
            <a:lvl1pPr marL="0" algn="r">
              <a:buNone/>
              <a:defRPr sz="2000" b="1"/>
            </a:lvl1pPr>
            <a:extLst/>
          </a:lstStyle>
          <a:p>
            <a:r>
              <a:rPr lang="en-US" smtClean="0"/>
              <a:t>Click to edit Master title style</a:t>
            </a:r>
            <a:endParaRPr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n-US" noProof="0" smtClean="0"/>
              <a:t>Click icon to add picture</a:t>
            </a:r>
            <a:endParaRPr lang="en-US" noProof="0" dirty="0"/>
          </a:p>
        </p:txBody>
      </p:sp>
      <p:sp>
        <p:nvSpPr>
          <p:cNvPr id="5" name="Date Placeholder 7"/>
          <p:cNvSpPr>
            <a:spLocks noGrp="1"/>
          </p:cNvSpPr>
          <p:nvPr>
            <p:ph type="dt" sz="half" idx="10"/>
          </p:nvPr>
        </p:nvSpPr>
        <p:spPr>
          <a:xfrm>
            <a:off x="5562600" y="6508750"/>
            <a:ext cx="3001963" cy="274638"/>
          </a:xfrm>
        </p:spPr>
        <p:txBody>
          <a:bodyPr vert="horz" rtlCol="0"/>
          <a:lstStyle>
            <a:lvl1pPr>
              <a:defRPr/>
            </a:lvl1pPr>
            <a:extLst/>
          </a:lstStyle>
          <a:p>
            <a:pPr>
              <a:defRPr/>
            </a:pPr>
            <a:fld id="{93EEFD53-27D2-4CBB-855B-E673FC88D864}" type="datetimeFigureOut">
              <a:rPr lang="en-US"/>
              <a:pPr>
                <a:defRPr/>
              </a:pPr>
              <a:t>6/7/2011</a:t>
            </a:fld>
            <a:endParaRPr lang="en-US"/>
          </a:p>
        </p:txBody>
      </p:sp>
      <p:sp>
        <p:nvSpPr>
          <p:cNvPr id="6" name="Slide Number Placeholder 8"/>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D7E916F9-1F1D-4A55-B192-AF34BF0327F6}" type="slidenum">
              <a:rPr lang="en-US"/>
              <a:pPr>
                <a:defRPr/>
              </a:pPr>
              <a:t>‹#›</a:t>
            </a:fld>
            <a:endParaRPr lang="en-US"/>
          </a:p>
        </p:txBody>
      </p:sp>
      <p:sp>
        <p:nvSpPr>
          <p:cNvPr id="7" name="Footer Placeholder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Footer Placeholder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endParaRPr lang="en-US"/>
          </a:p>
        </p:txBody>
      </p:sp>
      <p:sp>
        <p:nvSpPr>
          <p:cNvPr id="14" name="Date Placeholder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fld id="{353BE206-9DE4-4E59-B6F1-F2A1396FEE9E}" type="datetimeFigureOut">
              <a:rPr lang="en-US"/>
              <a:pPr>
                <a:defRPr/>
              </a:pPr>
              <a:t>6/7/2011</a:t>
            </a:fld>
            <a:endParaRPr lang="en-US"/>
          </a:p>
        </p:txBody>
      </p:sp>
      <p:sp>
        <p:nvSpPr>
          <p:cNvPr id="23" name="Slide Number Placeholder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a:solidFill>
                  <a:schemeClr val="tx2">
                    <a:shade val="90000"/>
                  </a:schemeClr>
                </a:solidFill>
                <a:effectLst/>
                <a:latin typeface="+mn-lt"/>
                <a:cs typeface="+mn-cs"/>
              </a:defRPr>
            </a:lvl1pPr>
            <a:extLst/>
          </a:lstStyle>
          <a:p>
            <a:pPr>
              <a:defRPr/>
            </a:pPr>
            <a:fld id="{673562EE-6808-4DB6-8A0F-7FA5D4C31EE0}" type="slidenum">
              <a:rPr lang="en-US"/>
              <a:pPr>
                <a:defRPr/>
              </a:pPr>
              <a:t>‹#›</a:t>
            </a:fld>
            <a:endParaRPr lang="en-US"/>
          </a:p>
        </p:txBody>
      </p:sp>
      <p:sp>
        <p:nvSpPr>
          <p:cNvPr id="22" name="Title Placeholder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en-US" smtClean="0"/>
              <a:t>Click to edit Master title style</a:t>
            </a:r>
            <a:endParaRPr lang="en-US"/>
          </a:p>
        </p:txBody>
      </p:sp>
      <p:sp>
        <p:nvSpPr>
          <p:cNvPr id="1033" name="Text Placeholder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2" r:id="rId7"/>
    <p:sldLayoutId id="2147483679" r:id="rId8"/>
    <p:sldLayoutId id="2147483680" r:id="rId9"/>
    <p:sldLayoutId id="2147483671" r:id="rId10"/>
    <p:sldLayoutId id="2147483670" r:id="rId11"/>
    <p:sldLayoutId id="2147483669" r:id="rId12"/>
  </p:sldLayoutIdLst>
  <p:txStyles>
    <p:titleStyle>
      <a:lvl1pPr marL="53975" indent="-53975" algn="r" rtl="0" eaLnBrk="0" fontAlgn="base" hangingPunct="0">
        <a:spcBef>
          <a:spcPct val="0"/>
        </a:spcBef>
        <a:spcAft>
          <a:spcPct val="0"/>
        </a:spcAft>
        <a:defRPr sz="4600" kern="1200">
          <a:solidFill>
            <a:srgbClr val="FF0000"/>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eaLnBrk="0" fontAlgn="base" hangingPunct="0">
        <a:spcBef>
          <a:spcPct val="0"/>
        </a:spcBef>
        <a:spcAft>
          <a:spcPct val="0"/>
        </a:spcAft>
        <a:defRPr sz="4600">
          <a:solidFill>
            <a:srgbClr val="FF0000"/>
          </a:solidFill>
          <a:latin typeface="Rockwell" pitchFamily="18" charset="0"/>
        </a:defRPr>
      </a:lvl2pPr>
      <a:lvl3pPr marL="53975" indent="-53975" algn="r" rtl="0" eaLnBrk="0" fontAlgn="base" hangingPunct="0">
        <a:spcBef>
          <a:spcPct val="0"/>
        </a:spcBef>
        <a:spcAft>
          <a:spcPct val="0"/>
        </a:spcAft>
        <a:defRPr sz="4600">
          <a:solidFill>
            <a:srgbClr val="FF0000"/>
          </a:solidFill>
          <a:latin typeface="Rockwell" pitchFamily="18" charset="0"/>
        </a:defRPr>
      </a:lvl3pPr>
      <a:lvl4pPr marL="53975" indent="-53975" algn="r" rtl="0" eaLnBrk="0" fontAlgn="base" hangingPunct="0">
        <a:spcBef>
          <a:spcPct val="0"/>
        </a:spcBef>
        <a:spcAft>
          <a:spcPct val="0"/>
        </a:spcAft>
        <a:defRPr sz="4600">
          <a:solidFill>
            <a:srgbClr val="FF0000"/>
          </a:solidFill>
          <a:latin typeface="Rockwell" pitchFamily="18" charset="0"/>
        </a:defRPr>
      </a:lvl4pPr>
      <a:lvl5pPr marL="53975" indent="-53975" algn="r" rtl="0" eaLnBrk="0" fontAlgn="base" hangingPunct="0">
        <a:spcBef>
          <a:spcPct val="0"/>
        </a:spcBef>
        <a:spcAft>
          <a:spcPct val="0"/>
        </a:spcAft>
        <a:defRPr sz="4600">
          <a:solidFill>
            <a:srgbClr val="FF0000"/>
          </a:solidFill>
          <a:latin typeface="Rockwell" pitchFamily="18" charset="0"/>
        </a:defRPr>
      </a:lvl5pPr>
      <a:lvl6pPr marL="511175" indent="-53975" algn="r" rtl="0" fontAlgn="base">
        <a:spcBef>
          <a:spcPct val="0"/>
        </a:spcBef>
        <a:spcAft>
          <a:spcPct val="0"/>
        </a:spcAft>
        <a:defRPr sz="4600">
          <a:solidFill>
            <a:srgbClr val="FF0000"/>
          </a:solidFill>
          <a:latin typeface="Rockwell" pitchFamily="18" charset="0"/>
        </a:defRPr>
      </a:lvl6pPr>
      <a:lvl7pPr marL="968375" indent="-53975" algn="r" rtl="0" fontAlgn="base">
        <a:spcBef>
          <a:spcPct val="0"/>
        </a:spcBef>
        <a:spcAft>
          <a:spcPct val="0"/>
        </a:spcAft>
        <a:defRPr sz="4600">
          <a:solidFill>
            <a:srgbClr val="FF0000"/>
          </a:solidFill>
          <a:latin typeface="Rockwell" pitchFamily="18" charset="0"/>
        </a:defRPr>
      </a:lvl7pPr>
      <a:lvl8pPr marL="1425575" indent="-53975" algn="r" rtl="0" fontAlgn="base">
        <a:spcBef>
          <a:spcPct val="0"/>
        </a:spcBef>
        <a:spcAft>
          <a:spcPct val="0"/>
        </a:spcAft>
        <a:defRPr sz="4600">
          <a:solidFill>
            <a:srgbClr val="FF0000"/>
          </a:solidFill>
          <a:latin typeface="Rockwell" pitchFamily="18" charset="0"/>
        </a:defRPr>
      </a:lvl8pPr>
      <a:lvl9pPr marL="1882775" indent="-53975" algn="r" rtl="0" fontAlgn="base">
        <a:spcBef>
          <a:spcPct val="0"/>
        </a:spcBef>
        <a:spcAft>
          <a:spcPct val="0"/>
        </a:spcAft>
        <a:defRPr sz="4600">
          <a:solidFill>
            <a:srgbClr val="FF0000"/>
          </a:solidFill>
          <a:latin typeface="Rockwell"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eaLnBrk="0" fontAlgn="base" hangingPunct="0">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eaLnBrk="0" fontAlgn="base" hangingPunct="0">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eaLnBrk="0" fontAlgn="base" hangingPunct="0">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slide" Target="slide19.xml"/><Relationship Id="rId3" Type="http://schemas.openxmlformats.org/officeDocument/2006/relationships/image" Target="../media/image4.jpeg"/><Relationship Id="rId7" Type="http://schemas.openxmlformats.org/officeDocument/2006/relationships/slide" Target="slide18.xml"/><Relationship Id="rId12" Type="http://schemas.openxmlformats.org/officeDocument/2006/relationships/slide" Target="slide23.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17.xml"/><Relationship Id="rId11" Type="http://schemas.openxmlformats.org/officeDocument/2006/relationships/slide" Target="slide22.xml"/><Relationship Id="rId5" Type="http://schemas.openxmlformats.org/officeDocument/2006/relationships/slide" Target="slide16.xml"/><Relationship Id="rId10" Type="http://schemas.openxmlformats.org/officeDocument/2006/relationships/slide" Target="slide21.xml"/><Relationship Id="rId4" Type="http://schemas.openxmlformats.org/officeDocument/2006/relationships/slide" Target="slide15.xml"/><Relationship Id="rId9" Type="http://schemas.openxmlformats.org/officeDocument/2006/relationships/slide" Target="slide20.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 Target="slide14.xml"/><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3.xml"/><Relationship Id="rId7" Type="http://schemas.openxmlformats.org/officeDocument/2006/relationships/slide" Target="slide14.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slide" Target="slide6.xml"/><Relationship Id="rId11" Type="http://schemas.openxmlformats.org/officeDocument/2006/relationships/slide" Target="slide27.xml"/><Relationship Id="rId5" Type="http://schemas.openxmlformats.org/officeDocument/2006/relationships/slide" Target="slide5.xml"/><Relationship Id="rId10" Type="http://schemas.openxmlformats.org/officeDocument/2006/relationships/slide" Target="slide26.xml"/><Relationship Id="rId4" Type="http://schemas.openxmlformats.org/officeDocument/2006/relationships/slide" Target="slide4.xml"/><Relationship Id="rId9"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8.bin"/><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8.xml"/><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slide" Target="slide29.xml"/></Relationships>
</file>

<file path=ppt/slides/_rels/slide29.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3.xml"/><Relationship Id="rId7" Type="http://schemas.openxmlformats.org/officeDocument/2006/relationships/slide" Target="slide14.xml"/><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slide" Target="slide6.xml"/><Relationship Id="rId11" Type="http://schemas.openxmlformats.org/officeDocument/2006/relationships/slide" Target="slide30.xml"/><Relationship Id="rId5" Type="http://schemas.openxmlformats.org/officeDocument/2006/relationships/slide" Target="slide5.xml"/><Relationship Id="rId10" Type="http://schemas.openxmlformats.org/officeDocument/2006/relationships/slide" Target="slide26.xml"/><Relationship Id="rId4" Type="http://schemas.openxmlformats.org/officeDocument/2006/relationships/slide" Target="slide4.xml"/><Relationship Id="rId9" Type="http://schemas.openxmlformats.org/officeDocument/2006/relationships/slide" Target="slide2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image" Target="../media/image4.jpeg"/><Relationship Id="rId7" Type="http://schemas.openxmlformats.org/officeDocument/2006/relationships/slide" Target="slide10.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10" Type="http://schemas.openxmlformats.org/officeDocument/2006/relationships/slide" Target="slide13.xml"/><Relationship Id="rId4" Type="http://schemas.openxmlformats.org/officeDocument/2006/relationships/slide" Target="slide7.xml"/><Relationship Id="rId9" Type="http://schemas.openxmlformats.org/officeDocument/2006/relationships/slide" Target="slide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pic>
        <p:nvPicPr>
          <p:cNvPr id="14338" name="Picture 4" descr="http://3.bp.blogspot.com/_m2n4eh55PWQ/TNAbr8ulgCI/AAAAAAAAAWU/tHqutbndMAo/s1600/Film_projector4.jpg"/>
          <p:cNvPicPr>
            <a:picLocks noChangeAspect="1" noChangeArrowheads="1"/>
          </p:cNvPicPr>
          <p:nvPr/>
        </p:nvPicPr>
        <p:blipFill>
          <a:blip r:embed="rId3" cstate="print"/>
          <a:srcRect l="5203" r="5579" b="27419"/>
          <a:stretch>
            <a:fillRect/>
          </a:stretch>
        </p:blipFill>
        <p:spPr bwMode="auto">
          <a:xfrm>
            <a:off x="0" y="0"/>
            <a:ext cx="9144000" cy="6858000"/>
          </a:xfrm>
          <a:prstGeom prst="rect">
            <a:avLst/>
          </a:prstGeom>
          <a:noFill/>
          <a:ln w="9525">
            <a:noFill/>
            <a:miter lim="800000"/>
            <a:headEnd/>
            <a:tailEnd/>
          </a:ln>
        </p:spPr>
      </p:pic>
      <p:sp>
        <p:nvSpPr>
          <p:cNvPr id="3" name="Subtitle 2"/>
          <p:cNvSpPr>
            <a:spLocks noGrp="1"/>
          </p:cNvSpPr>
          <p:nvPr>
            <p:ph type="subTitle" idx="4294967295"/>
          </p:nvPr>
        </p:nvSpPr>
        <p:spPr>
          <a:xfrm>
            <a:off x="228600" y="228600"/>
            <a:ext cx="7696200" cy="2133600"/>
          </a:xfrm>
        </p:spPr>
        <p:txBody>
          <a:bodyPr>
            <a:normAutofit fontScale="85000" lnSpcReduction="10000"/>
          </a:bodyPr>
          <a:lstStyle/>
          <a:p>
            <a:pPr eaLnBrk="1" fontAlgn="auto" hangingPunct="1">
              <a:spcBef>
                <a:spcPts val="0"/>
              </a:spcBef>
              <a:spcAft>
                <a:spcPts val="0"/>
              </a:spcAft>
              <a:buFont typeface="Wingdings 2"/>
              <a:buNone/>
              <a:defRPr/>
            </a:pPr>
            <a:r>
              <a:rPr lang="en-US" dirty="0" smtClean="0">
                <a:solidFill>
                  <a:schemeClr val="tx2"/>
                </a:solidFill>
              </a:rPr>
              <a:t>A study of Box Office and Concession Sales</a:t>
            </a:r>
          </a:p>
          <a:p>
            <a:pPr eaLnBrk="1" fontAlgn="auto" hangingPunct="1">
              <a:spcBef>
                <a:spcPts val="0"/>
              </a:spcBef>
              <a:spcAft>
                <a:spcPts val="0"/>
              </a:spcAft>
              <a:buFont typeface="Wingdings 2"/>
              <a:buNone/>
              <a:defRPr/>
            </a:pPr>
            <a:r>
              <a:rPr lang="en-US" dirty="0" smtClean="0">
                <a:solidFill>
                  <a:schemeClr val="tx2"/>
                </a:solidFill>
              </a:rPr>
              <a:t>Recorded and Analyzed by</a:t>
            </a:r>
          </a:p>
          <a:p>
            <a:pPr eaLnBrk="1" fontAlgn="auto" hangingPunct="1">
              <a:spcBef>
                <a:spcPts val="0"/>
              </a:spcBef>
              <a:spcAft>
                <a:spcPts val="0"/>
              </a:spcAft>
              <a:buFont typeface="Wingdings 2"/>
              <a:buNone/>
              <a:defRPr/>
            </a:pPr>
            <a:r>
              <a:rPr lang="en-US" dirty="0" smtClean="0">
                <a:solidFill>
                  <a:schemeClr val="tx2"/>
                </a:solidFill>
              </a:rPr>
              <a:t>Lauren Calhoun</a:t>
            </a:r>
          </a:p>
          <a:p>
            <a:pPr eaLnBrk="1" fontAlgn="auto" hangingPunct="1">
              <a:spcBef>
                <a:spcPts val="0"/>
              </a:spcBef>
              <a:spcAft>
                <a:spcPts val="0"/>
              </a:spcAft>
              <a:buFont typeface="Wingdings 2"/>
              <a:buNone/>
              <a:defRPr/>
            </a:pPr>
            <a:r>
              <a:rPr lang="en-US" dirty="0" smtClean="0">
                <a:solidFill>
                  <a:schemeClr val="tx2"/>
                </a:solidFill>
              </a:rPr>
              <a:t>Amy Gimpel</a:t>
            </a:r>
          </a:p>
          <a:p>
            <a:pPr eaLnBrk="1" fontAlgn="auto" hangingPunct="1">
              <a:spcBef>
                <a:spcPts val="0"/>
              </a:spcBef>
              <a:spcAft>
                <a:spcPts val="0"/>
              </a:spcAft>
              <a:buFont typeface="Wingdings 2"/>
              <a:buNone/>
              <a:defRPr/>
            </a:pPr>
            <a:r>
              <a:rPr lang="en-US" dirty="0" smtClean="0">
                <a:solidFill>
                  <a:schemeClr val="tx2"/>
                </a:solidFill>
              </a:rPr>
              <a:t>And Rebecca Smith</a:t>
            </a:r>
            <a:endParaRPr lang="en-US" dirty="0">
              <a:solidFill>
                <a:schemeClr val="tx2"/>
              </a:solidFill>
            </a:endParaRPr>
          </a:p>
        </p:txBody>
      </p:sp>
      <p:sp>
        <p:nvSpPr>
          <p:cNvPr id="12" name="Title 1"/>
          <p:cNvSpPr txBox="1">
            <a:spLocks/>
          </p:cNvSpPr>
          <p:nvPr/>
        </p:nvSpPr>
        <p:spPr>
          <a:xfrm>
            <a:off x="-79375" y="5459413"/>
            <a:ext cx="9144000" cy="1371599"/>
          </a:xfrm>
          <a:prstGeom prst="rect">
            <a:avLst/>
          </a:prstGeom>
        </p:spPr>
        <p:txBody>
          <a:bodyPr anchor="b">
            <a:scene3d>
              <a:camera prst="orthographicFront"/>
              <a:lightRig rig="soft" dir="t">
                <a:rot lat="0" lon="0" rev="2400000"/>
              </a:lightRig>
            </a:scene3d>
            <a:sp3d>
              <a:bevelT w="19050" h="12700"/>
            </a:sp3d>
          </a:bodyPr>
          <a:lstStyle/>
          <a:p>
            <a:pPr marL="54864" algn="ctr" fontAlgn="auto">
              <a:spcAft>
                <a:spcPts val="0"/>
              </a:spcAft>
              <a:defRPr/>
            </a:pPr>
            <a:r>
              <a:rPr lang="en-US" sz="6600">
                <a:effectLst>
                  <a:outerShdw blurRad="38100" dist="25500" dir="5400000" algn="tl" rotWithShape="0">
                    <a:srgbClr val="000000">
                      <a:satMod val="180000"/>
                      <a:alpha val="75000"/>
                    </a:srgbClr>
                  </a:outerShdw>
                </a:effectLst>
                <a:latin typeface="+mj-lt"/>
                <a:ea typeface="+mj-ea"/>
                <a:cs typeface="+mj-cs"/>
              </a:rPr>
              <a:t>Wanna Catch A Movie?</a:t>
            </a:r>
            <a:endParaRPr lang="en-US" sz="6600" dirty="0">
              <a:effectLst>
                <a:outerShdw blurRad="38100" dist="25500" dir="5400000" algn="tl" rotWithShape="0">
                  <a:srgbClr val="000000">
                    <a:satMod val="180000"/>
                    <a:alpha val="75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550" y="232898"/>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Money Spent</a:t>
            </a:r>
            <a:endParaRPr lang="en-US" dirty="0">
              <a:solidFill>
                <a:schemeClr val="tx2">
                  <a:tint val="100000"/>
                  <a:shade val="90000"/>
                  <a:satMod val="250000"/>
                  <a:alpha val="100000"/>
                </a:schemeClr>
              </a:solidFill>
            </a:endParaRPr>
          </a:p>
        </p:txBody>
      </p:sp>
      <p:sp>
        <p:nvSpPr>
          <p:cNvPr id="23554" name="Content Placeholder 2"/>
          <p:cNvSpPr>
            <a:spLocks noGrp="1"/>
          </p:cNvSpPr>
          <p:nvPr>
            <p:ph idx="1"/>
          </p:nvPr>
        </p:nvSpPr>
        <p:spPr>
          <a:xfrm>
            <a:off x="4495800" y="1447800"/>
            <a:ext cx="4419600" cy="5181600"/>
          </a:xfrm>
        </p:spPr>
        <p:txBody>
          <a:bodyPr/>
          <a:lstStyle/>
          <a:p>
            <a:pPr eaLnBrk="1" hangingPunct="1"/>
            <a:r>
              <a:rPr lang="en-US" sz="3000" dirty="0" smtClean="0"/>
              <a:t>Right skewed and </a:t>
            </a:r>
            <a:r>
              <a:rPr lang="en-US" sz="3000" dirty="0" err="1" smtClean="0"/>
              <a:t>unimodal</a:t>
            </a:r>
            <a:endParaRPr lang="en-US" sz="3000" dirty="0" smtClean="0"/>
          </a:p>
          <a:p>
            <a:pPr eaLnBrk="1" hangingPunct="1"/>
            <a:r>
              <a:rPr lang="en-US" sz="3000" dirty="0" smtClean="0"/>
              <a:t>Median - $15.60 </a:t>
            </a:r>
          </a:p>
          <a:p>
            <a:pPr eaLnBrk="1" hangingPunct="1"/>
            <a:r>
              <a:rPr lang="en-US" sz="3000" dirty="0" smtClean="0"/>
              <a:t>Highest frequency: $10.00 - $15.00 (32 occurrences)</a:t>
            </a:r>
          </a:p>
          <a:p>
            <a:pPr eaLnBrk="1" hangingPunct="1"/>
            <a:r>
              <a:rPr lang="en-US" sz="3000" dirty="0" smtClean="0"/>
              <a:t>5 Outliers = </a:t>
            </a:r>
          </a:p>
          <a:p>
            <a:pPr marL="742950" lvl="1" indent="-285750" eaLnBrk="1" hangingPunct="1"/>
            <a:r>
              <a:rPr lang="en-US" sz="2800" dirty="0" smtClean="0"/>
              <a:t>$39.25, $41.15, $55.02, $56.50, $68.55</a:t>
            </a: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3556" name="Picture 4"/>
          <p:cNvPicPr>
            <a:picLocks noChangeAspect="1" noChangeArrowheads="1"/>
          </p:cNvPicPr>
          <p:nvPr/>
        </p:nvPicPr>
        <p:blipFill>
          <a:blip r:embed="rId4" cstate="print"/>
          <a:srcRect/>
          <a:stretch>
            <a:fillRect/>
          </a:stretch>
        </p:blipFill>
        <p:spPr bwMode="auto">
          <a:xfrm>
            <a:off x="304800" y="1676400"/>
            <a:ext cx="41148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Money Spent by Gender</a:t>
            </a:r>
            <a:endParaRPr lang="en-US" dirty="0">
              <a:solidFill>
                <a:schemeClr val="tx2">
                  <a:tint val="100000"/>
                  <a:shade val="90000"/>
                  <a:satMod val="250000"/>
                  <a:alpha val="100000"/>
                </a:schemeClr>
              </a:solidFill>
            </a:endParaRPr>
          </a:p>
        </p:txBody>
      </p:sp>
      <p:sp>
        <p:nvSpPr>
          <p:cNvPr id="24578" name="Content Placeholder 2"/>
          <p:cNvSpPr>
            <a:spLocks noGrp="1"/>
          </p:cNvSpPr>
          <p:nvPr>
            <p:ph idx="1"/>
          </p:nvPr>
        </p:nvSpPr>
        <p:spPr>
          <a:xfrm>
            <a:off x="228600" y="1447800"/>
            <a:ext cx="4572000" cy="5257800"/>
          </a:xfrm>
        </p:spPr>
        <p:txBody>
          <a:bodyPr/>
          <a:lstStyle/>
          <a:p>
            <a:pPr eaLnBrk="1" hangingPunct="1"/>
            <a:r>
              <a:rPr lang="en-US" sz="2400" dirty="0" smtClean="0"/>
              <a:t>Both right skewed and </a:t>
            </a:r>
            <a:r>
              <a:rPr lang="en-US" sz="2400" dirty="0" err="1" smtClean="0"/>
              <a:t>unimodal</a:t>
            </a:r>
            <a:endParaRPr lang="en-US" sz="2400" dirty="0" smtClean="0"/>
          </a:p>
          <a:p>
            <a:pPr eaLnBrk="1" hangingPunct="1"/>
            <a:r>
              <a:rPr lang="en-US" sz="2400" dirty="0" smtClean="0"/>
              <a:t>Women</a:t>
            </a:r>
          </a:p>
          <a:p>
            <a:pPr lvl="1" eaLnBrk="1" hangingPunct="1"/>
            <a:r>
              <a:rPr lang="en-US" sz="2000" dirty="0" smtClean="0"/>
              <a:t>Median - $16.25 </a:t>
            </a:r>
          </a:p>
          <a:p>
            <a:pPr lvl="1" eaLnBrk="1" hangingPunct="1"/>
            <a:r>
              <a:rPr lang="en-US" sz="2000" dirty="0" smtClean="0"/>
              <a:t>Most spent $10.00 - $15.00 or $15.00 - $20.00 (16 for each category)</a:t>
            </a:r>
          </a:p>
          <a:p>
            <a:pPr lvl="1" eaLnBrk="1" hangingPunct="1"/>
            <a:r>
              <a:rPr lang="en-US" sz="2000" dirty="0" smtClean="0"/>
              <a:t>Outlier - $68.55</a:t>
            </a:r>
          </a:p>
          <a:p>
            <a:pPr eaLnBrk="1" hangingPunct="1"/>
            <a:r>
              <a:rPr lang="en-US" sz="2400" dirty="0" smtClean="0"/>
              <a:t>Men</a:t>
            </a:r>
          </a:p>
          <a:p>
            <a:pPr lvl="1" eaLnBrk="1" hangingPunct="1"/>
            <a:r>
              <a:rPr lang="en-US" sz="2000" dirty="0" smtClean="0"/>
              <a:t>Median - $14.80</a:t>
            </a:r>
          </a:p>
          <a:p>
            <a:pPr lvl="1" eaLnBrk="1" hangingPunct="1"/>
            <a:r>
              <a:rPr lang="en-US" sz="2000" dirty="0" smtClean="0"/>
              <a:t>Most (17) spent $10.00 - $15.00</a:t>
            </a:r>
          </a:p>
          <a:p>
            <a:pPr lvl="1" eaLnBrk="1" hangingPunct="1"/>
            <a:r>
              <a:rPr lang="en-US" sz="2000" dirty="0" smtClean="0"/>
              <a:t>Outliers </a:t>
            </a:r>
          </a:p>
          <a:p>
            <a:pPr marL="1143000" lvl="2" indent="-228600" eaLnBrk="1" hangingPunct="1"/>
            <a:r>
              <a:rPr lang="en-US" sz="1900" dirty="0" smtClean="0"/>
              <a:t>$41.15, $55.02, $56.50</a:t>
            </a:r>
          </a:p>
          <a:p>
            <a:pPr eaLnBrk="1" hangingPunct="1"/>
            <a:endParaRPr lang="en-US" sz="2400" dirty="0" smtClean="0"/>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4580" name="Picture 4"/>
          <p:cNvPicPr>
            <a:picLocks noChangeAspect="1" noChangeArrowheads="1"/>
          </p:cNvPicPr>
          <p:nvPr/>
        </p:nvPicPr>
        <p:blipFill>
          <a:blip r:embed="rId4" cstate="print"/>
          <a:srcRect/>
          <a:stretch>
            <a:fillRect/>
          </a:stretch>
        </p:blipFill>
        <p:spPr bwMode="auto">
          <a:xfrm>
            <a:off x="4800600" y="1600200"/>
            <a:ext cx="3978275"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550" y="232898"/>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Money Spent by Age</a:t>
            </a:r>
            <a:endParaRPr lang="en-US" dirty="0">
              <a:solidFill>
                <a:schemeClr val="tx2">
                  <a:tint val="100000"/>
                  <a:shade val="90000"/>
                  <a:satMod val="250000"/>
                  <a:alpha val="100000"/>
                </a:schemeClr>
              </a:solidFill>
            </a:endParaRPr>
          </a:p>
        </p:txBody>
      </p:sp>
      <p:sp>
        <p:nvSpPr>
          <p:cNvPr id="25602" name="Content Placeholder 2"/>
          <p:cNvSpPr>
            <a:spLocks noGrp="1"/>
          </p:cNvSpPr>
          <p:nvPr>
            <p:ph idx="1"/>
          </p:nvPr>
        </p:nvSpPr>
        <p:spPr>
          <a:xfrm>
            <a:off x="4419600" y="1447800"/>
            <a:ext cx="4572000" cy="5257800"/>
          </a:xfrm>
        </p:spPr>
        <p:txBody>
          <a:bodyPr/>
          <a:lstStyle/>
          <a:p>
            <a:pPr eaLnBrk="1" hangingPunct="1"/>
            <a:r>
              <a:rPr lang="en-US" sz="1800" dirty="0" smtClean="0"/>
              <a:t>All are right skewed and </a:t>
            </a:r>
            <a:r>
              <a:rPr lang="en-US" sz="1800" dirty="0" err="1" smtClean="0"/>
              <a:t>unimodal</a:t>
            </a:r>
            <a:endParaRPr lang="en-US" sz="1800" dirty="0" smtClean="0"/>
          </a:p>
          <a:p>
            <a:pPr eaLnBrk="1" hangingPunct="1"/>
            <a:r>
              <a:rPr lang="en-US" sz="1800" dirty="0" smtClean="0"/>
              <a:t>Adults</a:t>
            </a:r>
            <a:endParaRPr lang="en-US" sz="2000" dirty="0" smtClean="0"/>
          </a:p>
          <a:p>
            <a:pPr lvl="1" eaLnBrk="1" hangingPunct="1"/>
            <a:r>
              <a:rPr lang="en-US" sz="1600" dirty="0" smtClean="0"/>
              <a:t>Median – $15.75</a:t>
            </a:r>
          </a:p>
          <a:p>
            <a:pPr lvl="1" eaLnBrk="1" hangingPunct="1"/>
            <a:r>
              <a:rPr lang="en-US" sz="1600" dirty="0" smtClean="0"/>
              <a:t>Most (18) spent $10.00 - $15.00</a:t>
            </a:r>
          </a:p>
          <a:p>
            <a:pPr lvl="1" eaLnBrk="1" hangingPunct="1"/>
            <a:r>
              <a:rPr lang="en-US" sz="1600" dirty="0" smtClean="0"/>
              <a:t>Outliers</a:t>
            </a:r>
          </a:p>
          <a:p>
            <a:pPr marL="1143000" lvl="2" indent="-228600"/>
            <a:r>
              <a:rPr lang="en-US" sz="1600" dirty="0" smtClean="0"/>
              <a:t>$41.15, $55.02, $68.55</a:t>
            </a:r>
            <a:endParaRPr lang="en-US" sz="1500" dirty="0" smtClean="0"/>
          </a:p>
          <a:p>
            <a:pPr eaLnBrk="1" hangingPunct="1"/>
            <a:r>
              <a:rPr lang="en-US" sz="1800" dirty="0" smtClean="0"/>
              <a:t>Seniors</a:t>
            </a:r>
          </a:p>
          <a:p>
            <a:pPr lvl="1" eaLnBrk="1" hangingPunct="1"/>
            <a:r>
              <a:rPr lang="en-US" sz="1600" dirty="0" smtClean="0"/>
              <a:t>Median – $11.25</a:t>
            </a:r>
          </a:p>
          <a:p>
            <a:pPr lvl="1" eaLnBrk="1" hangingPunct="1"/>
            <a:r>
              <a:rPr lang="en-US" sz="1600" dirty="0" smtClean="0"/>
              <a:t>Most (7) spent $10.00 - $15.00</a:t>
            </a:r>
          </a:p>
          <a:p>
            <a:pPr lvl="1" eaLnBrk="1" hangingPunct="1"/>
            <a:r>
              <a:rPr lang="en-US" sz="1600" dirty="0" smtClean="0"/>
              <a:t>Outliers</a:t>
            </a:r>
          </a:p>
          <a:p>
            <a:pPr marL="1143000" lvl="2" indent="-228600" eaLnBrk="1" hangingPunct="1"/>
            <a:r>
              <a:rPr lang="en-US" sz="1500" dirty="0" smtClean="0"/>
              <a:t>$31.19, $32.50, $56.50</a:t>
            </a:r>
          </a:p>
          <a:p>
            <a:pPr eaLnBrk="1" hangingPunct="1"/>
            <a:r>
              <a:rPr lang="en-US" sz="1800" dirty="0" smtClean="0"/>
              <a:t>Students</a:t>
            </a:r>
          </a:p>
          <a:p>
            <a:pPr lvl="1" eaLnBrk="1" hangingPunct="1"/>
            <a:r>
              <a:rPr lang="en-US" sz="1600" dirty="0" smtClean="0"/>
              <a:t>Median – $16.72</a:t>
            </a:r>
          </a:p>
          <a:p>
            <a:pPr lvl="1" eaLnBrk="1" hangingPunct="1"/>
            <a:r>
              <a:rPr lang="en-US" sz="1600" dirty="0" smtClean="0"/>
              <a:t>Most (10) spent $15.00 - $20.00</a:t>
            </a:r>
          </a:p>
          <a:p>
            <a:pPr lvl="1" eaLnBrk="1" hangingPunct="1"/>
            <a:r>
              <a:rPr lang="en-US" sz="1600" dirty="0" smtClean="0"/>
              <a:t>Outlier = $35.16</a:t>
            </a:r>
          </a:p>
          <a:p>
            <a:pPr eaLnBrk="1" hangingPunct="1"/>
            <a:endParaRPr lang="en-US" sz="1800" dirty="0" smtClean="0"/>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5604" name="Picture 4"/>
          <p:cNvPicPr>
            <a:picLocks noChangeAspect="1" noChangeArrowheads="1"/>
          </p:cNvPicPr>
          <p:nvPr/>
        </p:nvPicPr>
        <p:blipFill>
          <a:blip r:embed="rId4" cstate="print"/>
          <a:srcRect/>
          <a:stretch>
            <a:fillRect/>
          </a:stretch>
        </p:blipFill>
        <p:spPr bwMode="auto">
          <a:xfrm>
            <a:off x="304800" y="1676400"/>
            <a:ext cx="4191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53536"/>
            <a:ext cx="6858000" cy="1143000"/>
          </a:xfrm>
        </p:spPr>
        <p:txBody>
          <a:bodyPr>
            <a:normAutofit fontScale="90000"/>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Money Spent by Number of People in Party</a:t>
            </a:r>
            <a:endParaRPr lang="en-US" dirty="0">
              <a:solidFill>
                <a:schemeClr val="tx2">
                  <a:tint val="100000"/>
                  <a:shade val="90000"/>
                  <a:satMod val="250000"/>
                  <a:alpha val="100000"/>
                </a:schemeClr>
              </a:solidFill>
            </a:endParaRPr>
          </a:p>
        </p:txBody>
      </p:sp>
      <p:sp>
        <p:nvSpPr>
          <p:cNvPr id="26626" name="Content Placeholder 2"/>
          <p:cNvSpPr>
            <a:spLocks noGrp="1"/>
          </p:cNvSpPr>
          <p:nvPr>
            <p:ph idx="1"/>
          </p:nvPr>
        </p:nvSpPr>
        <p:spPr>
          <a:xfrm>
            <a:off x="304800" y="1646238"/>
            <a:ext cx="4267200" cy="4906962"/>
          </a:xfrm>
        </p:spPr>
        <p:txBody>
          <a:bodyPr/>
          <a:lstStyle/>
          <a:p>
            <a:pPr eaLnBrk="1" hangingPunct="1"/>
            <a:r>
              <a:rPr lang="en-US" sz="2800" smtClean="0"/>
              <a:t>Granular</a:t>
            </a:r>
          </a:p>
          <a:p>
            <a:pPr lvl="1" eaLnBrk="1" hangingPunct="1"/>
            <a:r>
              <a:rPr lang="en-US" sz="2400" smtClean="0"/>
              <a:t>You can’t have halves of people</a:t>
            </a:r>
            <a:endParaRPr lang="en-US" sz="2200" smtClean="0"/>
          </a:p>
          <a:p>
            <a:pPr eaLnBrk="1" hangingPunct="1"/>
            <a:r>
              <a:rPr lang="en-US" sz="2800" smtClean="0"/>
              <a:t>45% of the change in the total amount spent is explained by the change in how many people are in the group</a:t>
            </a:r>
          </a:p>
          <a:p>
            <a:pPr eaLnBrk="1" hangingPunct="1"/>
            <a:r>
              <a:rPr lang="en-US" sz="2800" smtClean="0"/>
              <a:t>Correlation of .67</a:t>
            </a: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6628" name="Picture 4"/>
          <p:cNvPicPr>
            <a:picLocks noChangeAspect="1" noChangeArrowheads="1"/>
          </p:cNvPicPr>
          <p:nvPr/>
        </p:nvPicPr>
        <p:blipFill>
          <a:blip r:embed="rId4" cstate="print"/>
          <a:srcRect/>
          <a:stretch>
            <a:fillRect/>
          </a:stretch>
        </p:blipFill>
        <p:spPr bwMode="auto">
          <a:xfrm>
            <a:off x="4724400" y="1600200"/>
            <a:ext cx="39624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Tests and Intervals</a:t>
            </a:r>
            <a:endParaRPr lang="en-US" dirty="0">
              <a:solidFill>
                <a:schemeClr val="tx2">
                  <a:tint val="100000"/>
                  <a:shade val="90000"/>
                  <a:satMod val="250000"/>
                  <a:alpha val="100000"/>
                </a:schemeClr>
              </a:solidFill>
            </a:endParaRP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5" name="Snip Diagonal Corner Rectangle 4"/>
          <p:cNvSpPr/>
          <p:nvPr/>
        </p:nvSpPr>
        <p:spPr>
          <a:xfrm>
            <a:off x="304800" y="2286000"/>
            <a:ext cx="3810000" cy="9144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Chi-Square Tests for Independence</a:t>
            </a:r>
          </a:p>
        </p:txBody>
      </p:sp>
      <p:sp>
        <p:nvSpPr>
          <p:cNvPr id="6" name="Snip Diagonal Corner Rectangle 5">
            <a:hlinkClick r:id="rId4" action="ppaction://hlinksldjump"/>
          </p:cNvPr>
          <p:cNvSpPr/>
          <p:nvPr/>
        </p:nvSpPr>
        <p:spPr>
          <a:xfrm>
            <a:off x="304800" y="3657600"/>
            <a:ext cx="1835150" cy="12192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 Gender</a:t>
            </a:r>
          </a:p>
        </p:txBody>
      </p:sp>
      <p:sp>
        <p:nvSpPr>
          <p:cNvPr id="7" name="Snip Diagonal Corner Rectangle 6">
            <a:hlinkClick r:id="rId5" action="ppaction://hlinksldjump"/>
          </p:cNvPr>
          <p:cNvSpPr/>
          <p:nvPr/>
        </p:nvSpPr>
        <p:spPr>
          <a:xfrm>
            <a:off x="304800" y="5029200"/>
            <a:ext cx="1835150" cy="12192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Age</a:t>
            </a:r>
          </a:p>
        </p:txBody>
      </p:sp>
      <p:sp>
        <p:nvSpPr>
          <p:cNvPr id="9" name="Snip Diagonal Corner Rectangle 8">
            <a:hlinkClick r:id="rId6" action="ppaction://hlinksldjump"/>
          </p:cNvPr>
          <p:cNvSpPr/>
          <p:nvPr/>
        </p:nvSpPr>
        <p:spPr>
          <a:xfrm>
            <a:off x="2438400" y="3657600"/>
            <a:ext cx="1835150" cy="12192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 Theater</a:t>
            </a:r>
          </a:p>
        </p:txBody>
      </p:sp>
      <p:sp>
        <p:nvSpPr>
          <p:cNvPr id="10" name="Snip Diagonal Corner Rectangle 9">
            <a:hlinkClick r:id="rId7" action="ppaction://hlinksldjump"/>
          </p:cNvPr>
          <p:cNvSpPr/>
          <p:nvPr/>
        </p:nvSpPr>
        <p:spPr>
          <a:xfrm>
            <a:off x="2514600" y="5029200"/>
            <a:ext cx="1835150" cy="12954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 Matinee or Evening</a:t>
            </a:r>
          </a:p>
        </p:txBody>
      </p:sp>
      <p:sp>
        <p:nvSpPr>
          <p:cNvPr id="11" name="Snip Diagonal Corner Rectangle 10"/>
          <p:cNvSpPr/>
          <p:nvPr/>
        </p:nvSpPr>
        <p:spPr>
          <a:xfrm>
            <a:off x="4648200" y="2286000"/>
            <a:ext cx="3810000" cy="9144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2 Sample T-Test</a:t>
            </a:r>
          </a:p>
        </p:txBody>
      </p:sp>
      <p:sp>
        <p:nvSpPr>
          <p:cNvPr id="12" name="Snip Diagonal Corner Rectangle 11">
            <a:hlinkClick r:id="rId8" action="ppaction://hlinksldjump"/>
          </p:cNvPr>
          <p:cNvSpPr/>
          <p:nvPr/>
        </p:nvSpPr>
        <p:spPr>
          <a:xfrm>
            <a:off x="4648200" y="3352800"/>
            <a:ext cx="1835150" cy="9144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 Gender</a:t>
            </a:r>
          </a:p>
        </p:txBody>
      </p:sp>
      <p:sp>
        <p:nvSpPr>
          <p:cNvPr id="13" name="Snip Diagonal Corner Rectangle 12">
            <a:hlinkClick r:id="rId9" action="ppaction://hlinksldjump"/>
          </p:cNvPr>
          <p:cNvSpPr/>
          <p:nvPr/>
        </p:nvSpPr>
        <p:spPr>
          <a:xfrm>
            <a:off x="4648200" y="4495800"/>
            <a:ext cx="1835150" cy="9144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 Cash or Credit</a:t>
            </a:r>
          </a:p>
        </p:txBody>
      </p:sp>
      <p:sp>
        <p:nvSpPr>
          <p:cNvPr id="15" name="Snip Diagonal Corner Rectangle 14">
            <a:hlinkClick r:id="rId10" action="ppaction://hlinksldjump"/>
          </p:cNvPr>
          <p:cNvSpPr/>
          <p:nvPr/>
        </p:nvSpPr>
        <p:spPr>
          <a:xfrm>
            <a:off x="6781800" y="3352800"/>
            <a:ext cx="1835150" cy="9144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 Theater</a:t>
            </a:r>
          </a:p>
        </p:txBody>
      </p:sp>
      <p:sp>
        <p:nvSpPr>
          <p:cNvPr id="16" name="Snip Diagonal Corner Rectangle 15">
            <a:hlinkClick r:id="rId11" action="ppaction://hlinksldjump"/>
          </p:cNvPr>
          <p:cNvSpPr/>
          <p:nvPr/>
        </p:nvSpPr>
        <p:spPr>
          <a:xfrm>
            <a:off x="6781800" y="4495800"/>
            <a:ext cx="1835150" cy="9144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 Matinee or Evening</a:t>
            </a:r>
          </a:p>
        </p:txBody>
      </p:sp>
      <p:sp>
        <p:nvSpPr>
          <p:cNvPr id="27661" name="TextBox 16"/>
          <p:cNvSpPr txBox="1">
            <a:spLocks noChangeArrowheads="1"/>
          </p:cNvSpPr>
          <p:nvPr/>
        </p:nvSpPr>
        <p:spPr bwMode="auto">
          <a:xfrm>
            <a:off x="1143000" y="1447800"/>
            <a:ext cx="2590800" cy="646113"/>
          </a:xfrm>
          <a:prstGeom prst="rect">
            <a:avLst/>
          </a:prstGeom>
          <a:noFill/>
          <a:ln w="9525">
            <a:noFill/>
            <a:miter lim="800000"/>
            <a:headEnd/>
            <a:tailEnd/>
          </a:ln>
        </p:spPr>
        <p:txBody>
          <a:bodyPr>
            <a:spAutoFit/>
          </a:bodyPr>
          <a:lstStyle/>
          <a:p>
            <a:r>
              <a:rPr lang="en-US" sz="3600">
                <a:latin typeface="Rockwell" pitchFamily="18" charset="0"/>
              </a:rPr>
              <a:t>Box Office</a:t>
            </a:r>
          </a:p>
        </p:txBody>
      </p:sp>
      <p:sp>
        <p:nvSpPr>
          <p:cNvPr id="27662" name="TextBox 17"/>
          <p:cNvSpPr txBox="1">
            <a:spLocks noChangeArrowheads="1"/>
          </p:cNvSpPr>
          <p:nvPr/>
        </p:nvSpPr>
        <p:spPr bwMode="auto">
          <a:xfrm>
            <a:off x="5181600" y="1447800"/>
            <a:ext cx="2971800" cy="646113"/>
          </a:xfrm>
          <a:prstGeom prst="rect">
            <a:avLst/>
          </a:prstGeom>
          <a:noFill/>
          <a:ln w="9525">
            <a:noFill/>
            <a:miter lim="800000"/>
            <a:headEnd/>
            <a:tailEnd/>
          </a:ln>
        </p:spPr>
        <p:txBody>
          <a:bodyPr>
            <a:spAutoFit/>
          </a:bodyPr>
          <a:lstStyle/>
          <a:p>
            <a:r>
              <a:rPr lang="en-US" sz="3600">
                <a:latin typeface="Rockwell" pitchFamily="18" charset="0"/>
              </a:rPr>
              <a:t>Concessions</a:t>
            </a:r>
          </a:p>
        </p:txBody>
      </p:sp>
      <p:sp>
        <p:nvSpPr>
          <p:cNvPr id="20" name="Snip Diagonal Corner Rectangle 19">
            <a:hlinkClick r:id="rId12" action="ppaction://hlinksldjump"/>
          </p:cNvPr>
          <p:cNvSpPr/>
          <p:nvPr/>
        </p:nvSpPr>
        <p:spPr>
          <a:xfrm>
            <a:off x="4724400" y="5638800"/>
            <a:ext cx="3810000" cy="9144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T-Interval for average amount spent at Concessions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53536"/>
            <a:ext cx="6781800" cy="1143000"/>
          </a:xfrm>
        </p:spPr>
        <p:txBody>
          <a:bodyPr>
            <a:noAutofit/>
          </a:bodyPr>
          <a:lstStyle/>
          <a:p>
            <a:pPr marL="54864" indent="0" eaLnBrk="1" fontAlgn="auto" hangingPunct="1">
              <a:spcAft>
                <a:spcPts val="0"/>
              </a:spcAft>
              <a:defRPr/>
            </a:pPr>
            <a:r>
              <a:rPr lang="en-US" sz="3200" dirty="0" smtClean="0">
                <a:solidFill>
                  <a:schemeClr val="tx2">
                    <a:tint val="100000"/>
                    <a:shade val="90000"/>
                    <a:satMod val="250000"/>
                    <a:alpha val="100000"/>
                  </a:schemeClr>
                </a:solidFill>
              </a:rPr>
              <a:t>Chi-Square Test for Independence:</a:t>
            </a:r>
            <a:br>
              <a:rPr lang="en-US" sz="3200" dirty="0" smtClean="0">
                <a:solidFill>
                  <a:schemeClr val="tx2">
                    <a:tint val="100000"/>
                    <a:shade val="90000"/>
                    <a:satMod val="250000"/>
                    <a:alpha val="100000"/>
                  </a:schemeClr>
                </a:solidFill>
              </a:rPr>
            </a:br>
            <a:r>
              <a:rPr lang="en-US" sz="3200" dirty="0" smtClean="0">
                <a:solidFill>
                  <a:schemeClr val="tx2">
                    <a:tint val="100000"/>
                    <a:shade val="90000"/>
                    <a:satMod val="250000"/>
                    <a:alpha val="100000"/>
                  </a:schemeClr>
                </a:solidFill>
              </a:rPr>
              <a:t>Movie Genre / Gender</a:t>
            </a:r>
            <a:endParaRPr lang="en-US" sz="3200" dirty="0">
              <a:solidFill>
                <a:schemeClr val="tx2">
                  <a:tint val="100000"/>
                  <a:shade val="90000"/>
                  <a:satMod val="250000"/>
                  <a:alpha val="100000"/>
                </a:schemeClr>
              </a:solidFill>
            </a:endParaRPr>
          </a:p>
        </p:txBody>
      </p:sp>
      <p:sp>
        <p:nvSpPr>
          <p:cNvPr id="28684" name="Content Placeholder 2"/>
          <p:cNvSpPr>
            <a:spLocks noGrp="1"/>
          </p:cNvSpPr>
          <p:nvPr>
            <p:ph idx="1"/>
          </p:nvPr>
        </p:nvSpPr>
        <p:spPr>
          <a:xfrm>
            <a:off x="457200" y="1676400"/>
            <a:ext cx="8229600" cy="838200"/>
          </a:xfrm>
          <a:ln w="25400">
            <a:solidFill>
              <a:schemeClr val="tx2"/>
            </a:solidFill>
          </a:ln>
        </p:spPr>
        <p:txBody>
          <a:bodyPr/>
          <a:lstStyle/>
          <a:p>
            <a:pPr algn="ctr">
              <a:buFont typeface="Wingdings 2" pitchFamily="18" charset="2"/>
              <a:buNone/>
            </a:pPr>
            <a:r>
              <a:rPr lang="en-US" sz="2400" smtClean="0"/>
              <a:t>Ho: There is no association between Genre and Gender</a:t>
            </a:r>
          </a:p>
          <a:p>
            <a:pPr algn="ctr">
              <a:buFont typeface="Wingdings 2" pitchFamily="18" charset="2"/>
              <a:buNone/>
            </a:pPr>
            <a:r>
              <a:rPr lang="en-US" sz="2400" smtClean="0"/>
              <a:t>Ha: There is an association between Genre and Gender</a:t>
            </a:r>
          </a:p>
        </p:txBody>
      </p:sp>
      <p:pic>
        <p:nvPicPr>
          <p:cNvPr id="4"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28686"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graphicFrame>
        <p:nvGraphicFramePr>
          <p:cNvPr id="28681" name="Object 9"/>
          <p:cNvGraphicFramePr>
            <a:graphicFrameLocks noChangeAspect="1"/>
          </p:cNvGraphicFramePr>
          <p:nvPr/>
        </p:nvGraphicFramePr>
        <p:xfrm>
          <a:off x="3886200" y="3352800"/>
          <a:ext cx="4799013" cy="954088"/>
        </p:xfrm>
        <a:graphic>
          <a:graphicData uri="http://schemas.openxmlformats.org/presentationml/2006/ole">
            <p:oleObj spid="_x0000_s28681" r:id="rId5" imgW="0" imgH="0" progId="">
              <p:embed/>
            </p:oleObj>
          </a:graphicData>
        </a:graphic>
      </p:graphicFrame>
      <p:graphicFrame>
        <p:nvGraphicFramePr>
          <p:cNvPr id="28682" name="Object 10"/>
          <p:cNvGraphicFramePr>
            <a:graphicFrameLocks noChangeAspect="1"/>
          </p:cNvGraphicFramePr>
          <p:nvPr/>
        </p:nvGraphicFramePr>
        <p:xfrm>
          <a:off x="457200" y="3352800"/>
          <a:ext cx="2819400" cy="965200"/>
        </p:xfrm>
        <a:graphic>
          <a:graphicData uri="http://schemas.openxmlformats.org/presentationml/2006/ole">
            <p:oleObj spid="_x0000_s28682" r:id="rId6" imgW="0" imgH="0" progId="">
              <p:embed/>
            </p:oleObj>
          </a:graphicData>
        </a:graphic>
      </p:graphicFrame>
      <p:sp>
        <p:nvSpPr>
          <p:cNvPr id="28687"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16.66 </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16.66 | df = 3) = .00083</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.00083 is less than the alpha of .05. We have sufficient evidence that there is an association between Genre and Gender.</a:t>
            </a:r>
          </a:p>
        </p:txBody>
      </p:sp>
      <p:sp>
        <p:nvSpPr>
          <p:cNvPr id="28688"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Gender</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Gender</a:t>
            </a:r>
          </a:p>
        </p:txBody>
      </p:sp>
      <p:sp>
        <p:nvSpPr>
          <p:cNvPr id="28689"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28690"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16.66 </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16.66 | df = 3) = .00083</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.00083 is less than the alpha of .05. We have sufficient evidence that there is an association between Genre and Gender.</a:t>
            </a:r>
          </a:p>
        </p:txBody>
      </p:sp>
      <p:sp>
        <p:nvSpPr>
          <p:cNvPr id="28691"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Gender</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Gender</a:t>
            </a:r>
          </a:p>
        </p:txBody>
      </p:sp>
      <p:sp>
        <p:nvSpPr>
          <p:cNvPr id="28692"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878012" y="256711"/>
            <a:ext cx="6781800" cy="1143000"/>
          </a:xfrm>
        </p:spPr>
        <p:txBody>
          <a:bodyPr>
            <a:noAutofit/>
          </a:bodyPr>
          <a:lstStyle/>
          <a:p>
            <a:pPr marL="54864" indent="0" eaLnBrk="1" fontAlgn="auto" hangingPunct="1">
              <a:spcAft>
                <a:spcPts val="0"/>
              </a:spcAft>
              <a:defRPr/>
            </a:pPr>
            <a:r>
              <a:rPr lang="en-US" sz="3200" dirty="0" smtClean="0">
                <a:solidFill>
                  <a:schemeClr val="tx2">
                    <a:tint val="100000"/>
                    <a:shade val="90000"/>
                    <a:satMod val="250000"/>
                    <a:alpha val="100000"/>
                  </a:schemeClr>
                </a:solidFill>
              </a:rPr>
              <a:t>Chi-Square Test for Independence:</a:t>
            </a:r>
            <a:br>
              <a:rPr lang="en-US" sz="3200" dirty="0" smtClean="0">
                <a:solidFill>
                  <a:schemeClr val="tx2">
                    <a:tint val="100000"/>
                    <a:shade val="90000"/>
                    <a:satMod val="250000"/>
                    <a:alpha val="100000"/>
                  </a:schemeClr>
                </a:solidFill>
              </a:rPr>
            </a:br>
            <a:r>
              <a:rPr lang="en-US" sz="3200" dirty="0" smtClean="0">
                <a:solidFill>
                  <a:schemeClr val="tx2">
                    <a:tint val="100000"/>
                    <a:shade val="90000"/>
                    <a:satMod val="250000"/>
                    <a:alpha val="100000"/>
                  </a:schemeClr>
                </a:solidFill>
              </a:rPr>
              <a:t>Movie Genre / Age</a:t>
            </a:r>
            <a:endParaRPr lang="en-US" sz="3200" dirty="0">
              <a:solidFill>
                <a:schemeClr val="tx2">
                  <a:tint val="100000"/>
                  <a:shade val="90000"/>
                  <a:satMod val="250000"/>
                  <a:alpha val="100000"/>
                </a:schemeClr>
              </a:solidFill>
            </a:endParaRPr>
          </a:p>
        </p:txBody>
      </p:sp>
      <p:pic>
        <p:nvPicPr>
          <p:cNvPr id="4"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29711"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19.78, </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19.78 | df = 6) = .003</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.003 is less than the alpha of .05. We have sufficient evidence there is an association between genre and age.</a:t>
            </a:r>
          </a:p>
        </p:txBody>
      </p:sp>
      <p:sp>
        <p:nvSpPr>
          <p:cNvPr id="29712"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Age</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Age</a:t>
            </a:r>
          </a:p>
        </p:txBody>
      </p:sp>
      <p:sp>
        <p:nvSpPr>
          <p:cNvPr id="29713"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graphicFrame>
        <p:nvGraphicFramePr>
          <p:cNvPr id="29705" name="Object 9"/>
          <p:cNvGraphicFramePr>
            <a:graphicFrameLocks noChangeAspect="1"/>
          </p:cNvGraphicFramePr>
          <p:nvPr/>
        </p:nvGraphicFramePr>
        <p:xfrm>
          <a:off x="533400" y="3430588"/>
          <a:ext cx="2667000" cy="914400"/>
        </p:xfrm>
        <a:graphic>
          <a:graphicData uri="http://schemas.openxmlformats.org/presentationml/2006/ole">
            <p:oleObj spid="_x0000_s29705" r:id="rId5" imgW="0" imgH="0" progId="">
              <p:embed/>
            </p:oleObj>
          </a:graphicData>
        </a:graphic>
      </p:graphicFrame>
      <p:graphicFrame>
        <p:nvGraphicFramePr>
          <p:cNvPr id="29708" name="Object 12"/>
          <p:cNvGraphicFramePr>
            <a:graphicFrameLocks noChangeAspect="1"/>
          </p:cNvGraphicFramePr>
          <p:nvPr/>
        </p:nvGraphicFramePr>
        <p:xfrm>
          <a:off x="4038600" y="3352800"/>
          <a:ext cx="4648200" cy="962025"/>
        </p:xfrm>
        <a:graphic>
          <a:graphicData uri="http://schemas.openxmlformats.org/presentationml/2006/ole">
            <p:oleObj spid="_x0000_s29708" r:id="rId6" imgW="0" imgH="0" progId="">
              <p:embed/>
            </p:oleObj>
          </a:graphicData>
        </a:graphic>
      </p:graphicFrame>
      <p:sp>
        <p:nvSpPr>
          <p:cNvPr id="29714"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19.78, </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19.78 | df = 6) = .003</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.003 is less than the alpha of .05. We have sufficient evidence there is an association between genre and age.</a:t>
            </a:r>
          </a:p>
        </p:txBody>
      </p:sp>
      <p:sp>
        <p:nvSpPr>
          <p:cNvPr id="29715"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29716"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19.78, </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19.78 | df = 6) = .003</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.003 is less than the alpha of .05. We have sufficient evidence there is an association between genre and age.</a:t>
            </a:r>
          </a:p>
        </p:txBody>
      </p:sp>
      <p:sp>
        <p:nvSpPr>
          <p:cNvPr id="29717"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Age</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Age</a:t>
            </a:r>
          </a:p>
        </p:txBody>
      </p:sp>
      <p:sp>
        <p:nvSpPr>
          <p:cNvPr id="29718"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29719"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19.78, </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19.78 | df = 6) = .003</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.003 is less than the alpha of .05. We have sufficient evidence there is an association between genre and 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05000" y="253536"/>
            <a:ext cx="6781800" cy="1143000"/>
          </a:xfrm>
        </p:spPr>
        <p:txBody>
          <a:bodyPr>
            <a:noAutofit/>
          </a:bodyPr>
          <a:lstStyle/>
          <a:p>
            <a:pPr marL="54864" indent="0" eaLnBrk="1" fontAlgn="auto" hangingPunct="1">
              <a:spcAft>
                <a:spcPts val="0"/>
              </a:spcAft>
              <a:defRPr/>
            </a:pPr>
            <a:r>
              <a:rPr lang="en-US" sz="3200" dirty="0" smtClean="0">
                <a:solidFill>
                  <a:schemeClr val="tx2">
                    <a:tint val="100000"/>
                    <a:shade val="90000"/>
                    <a:satMod val="250000"/>
                    <a:alpha val="100000"/>
                  </a:schemeClr>
                </a:solidFill>
              </a:rPr>
              <a:t>Chi-Square Test for Independence:</a:t>
            </a:r>
            <a:br>
              <a:rPr lang="en-US" sz="3200" dirty="0" smtClean="0">
                <a:solidFill>
                  <a:schemeClr val="tx2">
                    <a:tint val="100000"/>
                    <a:shade val="90000"/>
                    <a:satMod val="250000"/>
                    <a:alpha val="100000"/>
                  </a:schemeClr>
                </a:solidFill>
              </a:rPr>
            </a:br>
            <a:r>
              <a:rPr lang="en-US" sz="3200" dirty="0" smtClean="0">
                <a:solidFill>
                  <a:schemeClr val="tx2">
                    <a:tint val="100000"/>
                    <a:shade val="90000"/>
                    <a:satMod val="250000"/>
                    <a:alpha val="100000"/>
                  </a:schemeClr>
                </a:solidFill>
              </a:rPr>
              <a:t>Movie Genre / Theater</a:t>
            </a:r>
            <a:endParaRPr lang="en-US" sz="3200" dirty="0">
              <a:solidFill>
                <a:schemeClr val="tx2">
                  <a:tint val="100000"/>
                  <a:shade val="90000"/>
                  <a:satMod val="250000"/>
                  <a:alpha val="100000"/>
                </a:schemeClr>
              </a:solidFill>
            </a:endParaRPr>
          </a:p>
        </p:txBody>
      </p:sp>
      <p:pic>
        <p:nvPicPr>
          <p:cNvPr id="2"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0732"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Theater</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Theater</a:t>
            </a:r>
          </a:p>
        </p:txBody>
      </p:sp>
      <p:sp>
        <p:nvSpPr>
          <p:cNvPr id="30733"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30734"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10.2,</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10.2 | df = 3) = .017</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.017 is less that the alpha of .05. We have sufficient evidence that there is an association between Genre and Theatre.</a:t>
            </a:r>
          </a:p>
        </p:txBody>
      </p:sp>
      <p:graphicFrame>
        <p:nvGraphicFramePr>
          <p:cNvPr id="30728" name="Object 8"/>
          <p:cNvGraphicFramePr>
            <a:graphicFrameLocks noChangeAspect="1"/>
          </p:cNvGraphicFramePr>
          <p:nvPr/>
        </p:nvGraphicFramePr>
        <p:xfrm>
          <a:off x="3886200" y="3352800"/>
          <a:ext cx="4800600" cy="928688"/>
        </p:xfrm>
        <a:graphic>
          <a:graphicData uri="http://schemas.openxmlformats.org/presentationml/2006/ole">
            <p:oleObj spid="_x0000_s30728" r:id="rId5" imgW="0" imgH="0" progId="">
              <p:embed/>
            </p:oleObj>
          </a:graphicData>
        </a:graphic>
      </p:graphicFrame>
      <p:graphicFrame>
        <p:nvGraphicFramePr>
          <p:cNvPr id="30729" name="Object 9"/>
          <p:cNvGraphicFramePr>
            <a:graphicFrameLocks noChangeAspect="1"/>
          </p:cNvGraphicFramePr>
          <p:nvPr/>
        </p:nvGraphicFramePr>
        <p:xfrm>
          <a:off x="533400" y="3352800"/>
          <a:ext cx="2895600" cy="990600"/>
        </p:xfrm>
        <a:graphic>
          <a:graphicData uri="http://schemas.openxmlformats.org/presentationml/2006/ole">
            <p:oleObj spid="_x0000_s30729" r:id="rId6" imgW="0" imgH="0" progId="">
              <p:embed/>
            </p:oleObj>
          </a:graphicData>
        </a:graphic>
      </p:graphicFrame>
      <p:sp>
        <p:nvSpPr>
          <p:cNvPr id="30735"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Theater</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Theater</a:t>
            </a:r>
          </a:p>
        </p:txBody>
      </p:sp>
      <p:sp>
        <p:nvSpPr>
          <p:cNvPr id="30736"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30737"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Theater</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Theater</a:t>
            </a:r>
          </a:p>
        </p:txBody>
      </p:sp>
      <p:sp>
        <p:nvSpPr>
          <p:cNvPr id="30738"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10.2,</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10.2 | df = 3) = .017</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.017 is less that the alpha of .05. We have sufficient evidence that there is an association between Genre and Theatre.</a:t>
            </a:r>
          </a:p>
        </p:txBody>
      </p:sp>
      <p:sp>
        <p:nvSpPr>
          <p:cNvPr id="30739"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30740"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Ho: There is no association between Genre and Theater</a:t>
            </a:r>
          </a:p>
          <a:p>
            <a:pPr marL="292100" indent="-292100" algn="ctr" eaLnBrk="0" hangingPunct="0">
              <a:buClr>
                <a:schemeClr val="accent1"/>
              </a:buClr>
              <a:buSzPct val="70000"/>
              <a:buFont typeface="Wingdings 2" pitchFamily="18" charset="2"/>
              <a:buNone/>
            </a:pPr>
            <a:r>
              <a:rPr lang="en-US" sz="2400">
                <a:latin typeface="Rockwell" pitchFamily="18" charset="0"/>
              </a:rPr>
              <a:t>Ha: There is an association between Genre and Theater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05000" y="253536"/>
            <a:ext cx="6781800" cy="1143000"/>
          </a:xfrm>
        </p:spPr>
        <p:txBody>
          <a:bodyPr>
            <a:noAutofit/>
          </a:bodyPr>
          <a:lstStyle/>
          <a:p>
            <a:pPr marL="54864" indent="0" eaLnBrk="1" fontAlgn="auto" hangingPunct="1">
              <a:spcAft>
                <a:spcPts val="0"/>
              </a:spcAft>
              <a:defRPr/>
            </a:pPr>
            <a:r>
              <a:rPr lang="en-US" sz="3200" dirty="0" smtClean="0">
                <a:solidFill>
                  <a:schemeClr val="tx2">
                    <a:tint val="100000"/>
                    <a:shade val="90000"/>
                    <a:satMod val="250000"/>
                    <a:alpha val="100000"/>
                  </a:schemeClr>
                </a:solidFill>
              </a:rPr>
              <a:t>Chi-Square Test for Independence:</a:t>
            </a:r>
            <a:br>
              <a:rPr lang="en-US" sz="3200" dirty="0" smtClean="0">
                <a:solidFill>
                  <a:schemeClr val="tx2">
                    <a:tint val="100000"/>
                    <a:shade val="90000"/>
                    <a:satMod val="250000"/>
                    <a:alpha val="100000"/>
                  </a:schemeClr>
                </a:solidFill>
              </a:rPr>
            </a:br>
            <a:r>
              <a:rPr lang="en-US" sz="3200" dirty="0" smtClean="0">
                <a:solidFill>
                  <a:schemeClr val="tx2">
                    <a:tint val="100000"/>
                    <a:shade val="90000"/>
                    <a:satMod val="250000"/>
                    <a:alpha val="100000"/>
                  </a:schemeClr>
                </a:solidFill>
              </a:rPr>
              <a:t>Movie Genre / Matinee or Evening</a:t>
            </a:r>
            <a:endParaRPr lang="en-US" sz="3200" dirty="0">
              <a:solidFill>
                <a:schemeClr val="tx2">
                  <a:tint val="100000"/>
                  <a:shade val="90000"/>
                  <a:satMod val="250000"/>
                  <a:alpha val="100000"/>
                </a:schemeClr>
              </a:solidFill>
            </a:endParaRPr>
          </a:p>
        </p:txBody>
      </p:sp>
      <p:pic>
        <p:nvPicPr>
          <p:cNvPr id="2"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1757" name="Content Placeholder 2"/>
          <p:cNvSpPr>
            <a:spLocks/>
          </p:cNvSpPr>
          <p:nvPr/>
        </p:nvSpPr>
        <p:spPr bwMode="auto">
          <a:xfrm>
            <a:off x="533400" y="4419600"/>
            <a:ext cx="8229600" cy="18288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000">
                <a:latin typeface="Rockwell" pitchFamily="18" charset="0"/>
              </a:rPr>
              <a:t>x</a:t>
            </a:r>
            <a:r>
              <a:rPr lang="en-US" sz="2000" baseline="30000">
                <a:latin typeface="Rockwell" pitchFamily="18" charset="0"/>
              </a:rPr>
              <a:t>2</a:t>
            </a:r>
            <a:r>
              <a:rPr lang="en-US" sz="2000">
                <a:latin typeface="Rockwell" pitchFamily="18" charset="0"/>
              </a:rPr>
              <a:t> = 18.85</a:t>
            </a:r>
          </a:p>
          <a:p>
            <a:pPr marL="292100" indent="-292100" eaLnBrk="0" hangingPunct="0">
              <a:buClr>
                <a:schemeClr val="accent1"/>
              </a:buClr>
              <a:buSzPct val="70000"/>
              <a:buFont typeface="Wingdings 2" pitchFamily="18" charset="2"/>
              <a:buChar char=""/>
            </a:pPr>
            <a:r>
              <a:rPr lang="en-US" sz="2000">
                <a:latin typeface="Rockwell" pitchFamily="18" charset="0"/>
              </a:rPr>
              <a:t>P(x</a:t>
            </a:r>
            <a:r>
              <a:rPr lang="en-US" sz="2000" baseline="30000">
                <a:latin typeface="Rockwell" pitchFamily="18" charset="0"/>
              </a:rPr>
              <a:t>2</a:t>
            </a:r>
            <a:r>
              <a:rPr lang="en-US" sz="2000">
                <a:latin typeface="Rockwell" pitchFamily="18" charset="0"/>
              </a:rPr>
              <a:t> </a:t>
            </a:r>
            <a:r>
              <a:rPr lang="en-US" sz="2000" u="sng">
                <a:latin typeface="Rockwell" pitchFamily="18" charset="0"/>
              </a:rPr>
              <a:t>&gt;</a:t>
            </a:r>
            <a:r>
              <a:rPr lang="en-US" sz="2000">
                <a:latin typeface="Rockwell" pitchFamily="18" charset="0"/>
              </a:rPr>
              <a:t> 18.85| df = 3) = .00029</a:t>
            </a:r>
          </a:p>
          <a:p>
            <a:pPr marL="292100" indent="-292100" eaLnBrk="0" hangingPunct="0">
              <a:buClr>
                <a:schemeClr val="accent1"/>
              </a:buClr>
              <a:buSzPct val="70000"/>
              <a:buFont typeface="Wingdings 2" pitchFamily="18" charset="2"/>
              <a:buChar char=""/>
            </a:pPr>
            <a:r>
              <a:rPr lang="en-US" sz="2000">
                <a:latin typeface="Rockwell" pitchFamily="18" charset="0"/>
              </a:rPr>
              <a:t>We reject the claim because the p-value of .00029 is less than the alpha of .05. We have sufficient evidence that there is an association between Genre and Time of Day.</a:t>
            </a:r>
          </a:p>
        </p:txBody>
      </p:sp>
      <p:sp>
        <p:nvSpPr>
          <p:cNvPr id="31758" name="Content Placeholder 2"/>
          <p:cNvSpPr>
            <a:spLocks/>
          </p:cNvSpPr>
          <p:nvPr/>
        </p:nvSpPr>
        <p:spPr bwMode="auto">
          <a:xfrm>
            <a:off x="457200" y="28194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000">
                <a:latin typeface="Rockwell" pitchFamily="18" charset="0"/>
              </a:rPr>
              <a:t>All conditions met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distribution </a:t>
            </a:r>
            <a:r>
              <a:rPr lang="en-US" sz="2000">
                <a:latin typeface="Rockwell" pitchFamily="18" charset="0"/>
                <a:sym typeface="Wingdings" pitchFamily="2" charset="2"/>
              </a:rPr>
              <a:t></a:t>
            </a:r>
            <a:r>
              <a:rPr lang="en-US" sz="2000">
                <a:latin typeface="Rockwell" pitchFamily="18" charset="0"/>
              </a:rPr>
              <a:t> x</a:t>
            </a:r>
            <a:r>
              <a:rPr lang="en-US" sz="2000" baseline="30000">
                <a:latin typeface="Rockwell" pitchFamily="18" charset="0"/>
              </a:rPr>
              <a:t>2</a:t>
            </a:r>
            <a:r>
              <a:rPr lang="en-US" sz="2000">
                <a:latin typeface="Rockwell" pitchFamily="18" charset="0"/>
              </a:rPr>
              <a:t> test for independence</a:t>
            </a:r>
          </a:p>
        </p:txBody>
      </p:sp>
      <p:sp>
        <p:nvSpPr>
          <p:cNvPr id="31759"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300">
                <a:latin typeface="Rockwell" pitchFamily="18" charset="0"/>
              </a:rPr>
              <a:t>Ho: There is no association between Genre and Time of Day</a:t>
            </a:r>
          </a:p>
          <a:p>
            <a:pPr marL="292100" indent="-292100" algn="ctr" eaLnBrk="0" hangingPunct="0">
              <a:buClr>
                <a:schemeClr val="accent1"/>
              </a:buClr>
              <a:buSzPct val="70000"/>
              <a:buFont typeface="Wingdings 2" pitchFamily="18" charset="2"/>
              <a:buNone/>
            </a:pPr>
            <a:r>
              <a:rPr lang="en-US" sz="2300">
                <a:latin typeface="Rockwell" pitchFamily="18" charset="0"/>
              </a:rPr>
              <a:t>Ha: There is an association between Genre and Time of Day</a:t>
            </a:r>
          </a:p>
        </p:txBody>
      </p:sp>
      <p:graphicFrame>
        <p:nvGraphicFramePr>
          <p:cNvPr id="31753" name="Object 9"/>
          <p:cNvGraphicFramePr>
            <a:graphicFrameLocks noChangeAspect="1"/>
          </p:cNvGraphicFramePr>
          <p:nvPr/>
        </p:nvGraphicFramePr>
        <p:xfrm>
          <a:off x="3733800" y="3352800"/>
          <a:ext cx="5003800" cy="979488"/>
        </p:xfrm>
        <a:graphic>
          <a:graphicData uri="http://schemas.openxmlformats.org/presentationml/2006/ole">
            <p:oleObj spid="_x0000_s31753" r:id="rId5" imgW="0" imgH="0" progId="">
              <p:embed/>
            </p:oleObj>
          </a:graphicData>
        </a:graphic>
      </p:graphicFrame>
      <p:graphicFrame>
        <p:nvGraphicFramePr>
          <p:cNvPr id="31754" name="Object 10"/>
          <p:cNvGraphicFramePr>
            <a:graphicFrameLocks noChangeAspect="1"/>
          </p:cNvGraphicFramePr>
          <p:nvPr/>
        </p:nvGraphicFramePr>
        <p:xfrm>
          <a:off x="457200" y="3352800"/>
          <a:ext cx="2819400" cy="965200"/>
        </p:xfrm>
        <a:graphic>
          <a:graphicData uri="http://schemas.openxmlformats.org/presentationml/2006/ole">
            <p:oleObj spid="_x0000_s31754" r:id="rId6" imgW="0" imgH="0" progId="">
              <p:embed/>
            </p:oleObj>
          </a:graphicData>
        </a:graphic>
      </p:graphicFrame>
      <p:sp>
        <p:nvSpPr>
          <p:cNvPr id="31760" name="Content Placeholder 2"/>
          <p:cNvSpPr>
            <a:spLocks/>
          </p:cNvSpPr>
          <p:nvPr/>
        </p:nvSpPr>
        <p:spPr bwMode="auto">
          <a:xfrm>
            <a:off x="457200" y="1676400"/>
            <a:ext cx="8229600" cy="838200"/>
          </a:xfrm>
          <a:prstGeom prst="rect">
            <a:avLst/>
          </a:prstGeom>
          <a:noFill/>
          <a:ln w="25400">
            <a:solidFill>
              <a:schemeClr val="tx2"/>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300">
                <a:latin typeface="Rockwell" pitchFamily="18" charset="0"/>
              </a:rPr>
              <a:t>Ho: There is no association between Genre and Time of Day</a:t>
            </a:r>
          </a:p>
          <a:p>
            <a:pPr marL="292100" indent="-292100" algn="ctr" eaLnBrk="0" hangingPunct="0">
              <a:buClr>
                <a:schemeClr val="accent1"/>
              </a:buClr>
              <a:buSzPct val="70000"/>
              <a:buFont typeface="Wingdings 2" pitchFamily="18" charset="2"/>
              <a:buNone/>
            </a:pPr>
            <a:r>
              <a:rPr lang="en-US" sz="2300">
                <a:latin typeface="Rockwell" pitchFamily="18" charset="0"/>
              </a:rPr>
              <a:t>Ha: There is an association between Genre and Time of Day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05000" y="253536"/>
            <a:ext cx="6781800" cy="1143000"/>
          </a:xfrm>
        </p:spPr>
        <p:txBody>
          <a:bodyPr>
            <a:noAutofit/>
          </a:bodyPr>
          <a:lstStyle/>
          <a:p>
            <a:pPr marL="54864" indent="0" eaLnBrk="1" fontAlgn="auto" hangingPunct="1">
              <a:spcAft>
                <a:spcPts val="0"/>
              </a:spcAft>
              <a:defRPr/>
            </a:pPr>
            <a:r>
              <a:rPr lang="en-US" sz="4000" dirty="0" smtClean="0">
                <a:solidFill>
                  <a:schemeClr val="tx2">
                    <a:tint val="100000"/>
                    <a:shade val="90000"/>
                    <a:satMod val="250000"/>
                    <a:alpha val="100000"/>
                  </a:schemeClr>
                </a:solidFill>
              </a:rPr>
              <a:t>2 Sample T-Test:</a:t>
            </a:r>
            <a:br>
              <a:rPr lang="en-US" sz="4000" dirty="0" smtClean="0">
                <a:solidFill>
                  <a:schemeClr val="tx2">
                    <a:tint val="100000"/>
                    <a:shade val="90000"/>
                    <a:satMod val="250000"/>
                    <a:alpha val="100000"/>
                  </a:schemeClr>
                </a:solidFill>
              </a:rPr>
            </a:br>
            <a:r>
              <a:rPr lang="en-US" sz="4000" dirty="0" smtClean="0">
                <a:solidFill>
                  <a:schemeClr val="tx2">
                    <a:tint val="100000"/>
                    <a:shade val="90000"/>
                    <a:satMod val="250000"/>
                    <a:alpha val="100000"/>
                  </a:schemeClr>
                </a:solidFill>
              </a:rPr>
              <a:t>Money Spent / Gender</a:t>
            </a:r>
            <a:endParaRPr lang="en-US" sz="4000" dirty="0">
              <a:solidFill>
                <a:schemeClr val="tx2">
                  <a:tint val="100000"/>
                  <a:shade val="90000"/>
                  <a:satMod val="250000"/>
                  <a:alpha val="100000"/>
                </a:schemeClr>
              </a:solidFill>
            </a:endParaRPr>
          </a:p>
        </p:txBody>
      </p:sp>
      <p:pic>
        <p:nvPicPr>
          <p:cNvPr id="2"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2784"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.1877</a:t>
            </a:r>
          </a:p>
          <a:p>
            <a:pPr marL="292100" indent="-292100" eaLnBrk="0" hangingPunct="0">
              <a:buClr>
                <a:schemeClr val="accent1"/>
              </a:buClr>
              <a:buSzPct val="70000"/>
              <a:buFont typeface="Wingdings 2" pitchFamily="18" charset="2"/>
              <a:buChar char=""/>
            </a:pPr>
            <a:r>
              <a:rPr lang="en-US" sz="2400">
                <a:latin typeface="Rockwell" pitchFamily="18" charset="0"/>
              </a:rPr>
              <a:t>2 *P(t &gt; .1877 | df = 105.1) = .85</a:t>
            </a:r>
          </a:p>
          <a:p>
            <a:pPr marL="292100" indent="-292100" eaLnBrk="0" hangingPunct="0">
              <a:buClr>
                <a:schemeClr val="accent1"/>
              </a:buClr>
              <a:buSzPct val="70000"/>
              <a:buFont typeface="Wingdings 2" pitchFamily="18" charset="2"/>
              <a:buChar char=""/>
            </a:pPr>
            <a:r>
              <a:rPr lang="en-US" sz="2400">
                <a:latin typeface="Rockwell" pitchFamily="18" charset="0"/>
              </a:rPr>
              <a:t>We fail to reject the claim because the p-value of .85 is greater than the alpha of .05. We have sufficient evidence that the average total spent by females is equal to the average total spent by males.</a:t>
            </a:r>
          </a:p>
        </p:txBody>
      </p:sp>
      <p:sp>
        <p:nvSpPr>
          <p:cNvPr id="32785" name="Content Placeholder 2"/>
          <p:cNvSpPr>
            <a:spLocks/>
          </p:cNvSpPr>
          <p:nvPr/>
        </p:nvSpPr>
        <p:spPr bwMode="auto">
          <a:xfrm>
            <a:off x="3276600" y="1676400"/>
            <a:ext cx="2667000" cy="15240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2-sample t-test</a:t>
            </a:r>
          </a:p>
        </p:txBody>
      </p:sp>
      <p:graphicFrame>
        <p:nvGraphicFramePr>
          <p:cNvPr id="32776" name="Object 8"/>
          <p:cNvGraphicFramePr>
            <a:graphicFrameLocks noChangeAspect="1"/>
          </p:cNvGraphicFramePr>
          <p:nvPr/>
        </p:nvGraphicFramePr>
        <p:xfrm>
          <a:off x="381000" y="1676400"/>
          <a:ext cx="2667000" cy="1493838"/>
        </p:xfrm>
        <a:graphic>
          <a:graphicData uri="http://schemas.openxmlformats.org/presentationml/2006/ole">
            <p:oleObj spid="_x0000_s32776" r:id="rId5" imgW="0" imgH="0" progId="">
              <p:embed/>
            </p:oleObj>
          </a:graphicData>
        </a:graphic>
      </p:graphicFrame>
      <p:graphicFrame>
        <p:nvGraphicFramePr>
          <p:cNvPr id="32778" name="Object 10"/>
          <p:cNvGraphicFramePr>
            <a:graphicFrameLocks noChangeAspect="1"/>
          </p:cNvGraphicFramePr>
          <p:nvPr/>
        </p:nvGraphicFramePr>
        <p:xfrm>
          <a:off x="6096000" y="1676400"/>
          <a:ext cx="2667000" cy="1498600"/>
        </p:xfrm>
        <a:graphic>
          <a:graphicData uri="http://schemas.openxmlformats.org/presentationml/2006/ole">
            <p:oleObj spid="_x0000_s32778" r:id="rId6" imgW="0" imgH="0" progId="">
              <p:embed/>
            </p:oleObj>
          </a:graphicData>
        </a:graphic>
      </p:graphicFrame>
      <p:sp>
        <p:nvSpPr>
          <p:cNvPr id="32786"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.1877</a:t>
            </a:r>
          </a:p>
          <a:p>
            <a:pPr marL="292100" indent="-292100" eaLnBrk="0" hangingPunct="0">
              <a:buClr>
                <a:schemeClr val="accent1"/>
              </a:buClr>
              <a:buSzPct val="70000"/>
              <a:buFont typeface="Wingdings 2" pitchFamily="18" charset="2"/>
              <a:buChar char=""/>
            </a:pPr>
            <a:r>
              <a:rPr lang="en-US" sz="2400">
                <a:latin typeface="Rockwell" pitchFamily="18" charset="0"/>
              </a:rPr>
              <a:t>2 *P(t &gt; .1877 | df = 105.1) = .85</a:t>
            </a:r>
          </a:p>
          <a:p>
            <a:pPr marL="292100" indent="-292100" eaLnBrk="0" hangingPunct="0">
              <a:buClr>
                <a:schemeClr val="accent1"/>
              </a:buClr>
              <a:buSzPct val="70000"/>
              <a:buFont typeface="Wingdings 2" pitchFamily="18" charset="2"/>
              <a:buChar char=""/>
            </a:pPr>
            <a:r>
              <a:rPr lang="en-US" sz="2400">
                <a:latin typeface="Rockwell" pitchFamily="18" charset="0"/>
              </a:rPr>
              <a:t>We fail to reject the claim because the p-value of .85 is greater than the alpha of .05. We have sufficient evidence that the average total spent by females is equal to the average total spent by males.</a:t>
            </a:r>
          </a:p>
        </p:txBody>
      </p:sp>
      <p:graphicFrame>
        <p:nvGraphicFramePr>
          <p:cNvPr id="32781" name="Object 13"/>
          <p:cNvGraphicFramePr>
            <a:graphicFrameLocks noChangeAspect="1"/>
          </p:cNvGraphicFramePr>
          <p:nvPr/>
        </p:nvGraphicFramePr>
        <p:xfrm>
          <a:off x="381000" y="1676400"/>
          <a:ext cx="2667000" cy="1493838"/>
        </p:xfrm>
        <a:graphic>
          <a:graphicData uri="http://schemas.openxmlformats.org/presentationml/2006/ole">
            <p:oleObj spid="_x0000_s32781" r:id="rId7" imgW="0" imgH="0" progId="">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descr="http://3.bp.blogspot.com/_m2n4eh55PWQ/TNAbr8ulgCI/AAAAAAAAAWU/tHqutbndMAo/s1600/Film_projector4.jpg"/>
          <p:cNvPicPr>
            <a:picLocks noChangeAspect="1" noChangeArrowheads="1"/>
          </p:cNvPicPr>
          <p:nvPr/>
        </p:nvPicPr>
        <p:blipFill>
          <a:blip r:embed="rId2" cstate="print"/>
          <a:srcRect l="5203" r="5579" b="27419"/>
          <a:stretch>
            <a:fillRect/>
          </a:stretch>
        </p:blipFill>
        <p:spPr bwMode="auto">
          <a:xfrm>
            <a:off x="0" y="0"/>
            <a:ext cx="9144000" cy="6858000"/>
          </a:xfrm>
          <a:prstGeom prst="rect">
            <a:avLst/>
          </a:prstGeom>
          <a:noFill/>
          <a:ln w="9525">
            <a:noFill/>
            <a:miter lim="800000"/>
            <a:headEnd/>
            <a:tailEnd/>
          </a:ln>
        </p:spPr>
      </p:pic>
      <p:sp>
        <p:nvSpPr>
          <p:cNvPr id="3" name="Snip Diagonal Corner Rectangle 2">
            <a:hlinkClick r:id="rId3" action="ppaction://hlinksldjump"/>
          </p:cNvPr>
          <p:cNvSpPr/>
          <p:nvPr/>
        </p:nvSpPr>
        <p:spPr>
          <a:xfrm>
            <a:off x="152400" y="152400"/>
            <a:ext cx="25146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1. Introduction / History</a:t>
            </a:r>
          </a:p>
        </p:txBody>
      </p:sp>
      <p:sp>
        <p:nvSpPr>
          <p:cNvPr id="4" name="Snip Diagonal Corner Rectangle 3">
            <a:hlinkClick r:id="rId4" action="ppaction://hlinksldjump"/>
          </p:cNvPr>
          <p:cNvSpPr/>
          <p:nvPr/>
        </p:nvSpPr>
        <p:spPr>
          <a:xfrm>
            <a:off x="152400" y="10668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2. Purpose</a:t>
            </a:r>
          </a:p>
        </p:txBody>
      </p:sp>
      <p:sp>
        <p:nvSpPr>
          <p:cNvPr id="5" name="Snip Diagonal Corner Rectangle 4">
            <a:hlinkClick r:id="rId5" action="ppaction://hlinksldjump"/>
          </p:cNvPr>
          <p:cNvSpPr/>
          <p:nvPr/>
        </p:nvSpPr>
        <p:spPr>
          <a:xfrm>
            <a:off x="152400" y="1981200"/>
            <a:ext cx="25146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3. Data Collection</a:t>
            </a:r>
          </a:p>
        </p:txBody>
      </p:sp>
      <p:sp>
        <p:nvSpPr>
          <p:cNvPr id="6" name="Snip Diagonal Corner Rectangle 5">
            <a:hlinkClick r:id="rId6" action="ppaction://hlinksldjump"/>
          </p:cNvPr>
          <p:cNvSpPr/>
          <p:nvPr/>
        </p:nvSpPr>
        <p:spPr>
          <a:xfrm>
            <a:off x="152400" y="28956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4. Exploratory Data Analysis </a:t>
            </a:r>
          </a:p>
        </p:txBody>
      </p:sp>
      <p:sp>
        <p:nvSpPr>
          <p:cNvPr id="7" name="Snip Diagonal Corner Rectangle 6">
            <a:hlinkClick r:id="rId7" action="ppaction://hlinksldjump"/>
          </p:cNvPr>
          <p:cNvSpPr/>
          <p:nvPr/>
        </p:nvSpPr>
        <p:spPr>
          <a:xfrm>
            <a:off x="2819400" y="1524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5. Tests &amp; Intervals</a:t>
            </a:r>
          </a:p>
        </p:txBody>
      </p:sp>
      <p:sp>
        <p:nvSpPr>
          <p:cNvPr id="8" name="Snip Diagonal Corner Rectangle 7">
            <a:hlinkClick r:id="rId8" action="ppaction://hlinksldjump"/>
          </p:cNvPr>
          <p:cNvSpPr/>
          <p:nvPr/>
        </p:nvSpPr>
        <p:spPr>
          <a:xfrm>
            <a:off x="2819400" y="1066800"/>
            <a:ext cx="25146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6. Interactive Activity and Graph</a:t>
            </a:r>
          </a:p>
        </p:txBody>
      </p:sp>
      <p:sp>
        <p:nvSpPr>
          <p:cNvPr id="9" name="Snip Diagonal Corner Rectangle 8">
            <a:hlinkClick r:id="rId9" action="ppaction://hlinksldjump"/>
          </p:cNvPr>
          <p:cNvSpPr/>
          <p:nvPr/>
        </p:nvSpPr>
        <p:spPr>
          <a:xfrm>
            <a:off x="2819400" y="19812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7. Error and Bias</a:t>
            </a:r>
          </a:p>
        </p:txBody>
      </p:sp>
      <p:sp>
        <p:nvSpPr>
          <p:cNvPr id="10" name="Snip Diagonal Corner Rectangle 9">
            <a:hlinkClick r:id="rId10" action="ppaction://hlinksldjump"/>
          </p:cNvPr>
          <p:cNvSpPr/>
          <p:nvPr/>
        </p:nvSpPr>
        <p:spPr>
          <a:xfrm>
            <a:off x="5486400" y="152400"/>
            <a:ext cx="30480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solidFill>
                  <a:srgbClr val="000000"/>
                </a:solidFill>
                <a:cs typeface="Arial" charset="0"/>
              </a:rPr>
              <a:t>8. Drawing Conclusions: Box Office</a:t>
            </a:r>
          </a:p>
        </p:txBody>
      </p:sp>
      <p:sp>
        <p:nvSpPr>
          <p:cNvPr id="2" name="Snip Diagonal Corner Rectangle 8">
            <a:hlinkClick r:id="rId11" action="ppaction://hlinksldjump"/>
          </p:cNvPr>
          <p:cNvSpPr/>
          <p:nvPr/>
        </p:nvSpPr>
        <p:spPr>
          <a:xfrm>
            <a:off x="5486400" y="1066800"/>
            <a:ext cx="30480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solidFill>
                  <a:srgbClr val="000000"/>
                </a:solidFill>
                <a:cs typeface="Arial" charset="0"/>
              </a:rPr>
              <a:t>9. Drawing Conclusions: Concessions</a:t>
            </a:r>
          </a:p>
        </p:txBody>
      </p:sp>
      <p:sp>
        <p:nvSpPr>
          <p:cNvPr id="12" name="Title 1"/>
          <p:cNvSpPr txBox="1">
            <a:spLocks/>
          </p:cNvSpPr>
          <p:nvPr/>
        </p:nvSpPr>
        <p:spPr>
          <a:xfrm>
            <a:off x="-79375" y="5459413"/>
            <a:ext cx="9144000" cy="1371599"/>
          </a:xfrm>
          <a:prstGeom prst="rect">
            <a:avLst/>
          </a:prstGeom>
        </p:spPr>
        <p:txBody>
          <a:bodyPr anchor="b">
            <a:scene3d>
              <a:camera prst="orthographicFront"/>
              <a:lightRig rig="soft" dir="t">
                <a:rot lat="0" lon="0" rev="2400000"/>
              </a:lightRig>
            </a:scene3d>
            <a:sp3d>
              <a:bevelT w="19050" h="12700"/>
            </a:sp3d>
          </a:bodyPr>
          <a:lstStyle/>
          <a:p>
            <a:pPr marL="54864" algn="ctr" fontAlgn="auto">
              <a:spcAft>
                <a:spcPts val="0"/>
              </a:spcAft>
              <a:defRPr/>
            </a:pPr>
            <a:r>
              <a:rPr lang="en-US" sz="6600">
                <a:effectLst>
                  <a:outerShdw blurRad="38100" dist="25500" dir="5400000" algn="tl" rotWithShape="0">
                    <a:srgbClr val="000000">
                      <a:satMod val="180000"/>
                      <a:alpha val="75000"/>
                    </a:srgbClr>
                  </a:outerShdw>
                </a:effectLst>
                <a:latin typeface="+mj-lt"/>
                <a:ea typeface="+mj-ea"/>
                <a:cs typeface="+mj-cs"/>
              </a:rPr>
              <a:t>Wanna Catch A Movie?</a:t>
            </a:r>
            <a:endParaRPr lang="en-US" sz="6600" dirty="0">
              <a:effectLst>
                <a:outerShdw blurRad="38100" dist="25500" dir="5400000" algn="tl" rotWithShape="0">
                  <a:srgbClr val="000000">
                    <a:satMod val="180000"/>
                    <a:alpha val="75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05000" y="253536"/>
            <a:ext cx="6781800" cy="1143000"/>
          </a:xfrm>
        </p:spPr>
        <p:txBody>
          <a:bodyPr>
            <a:noAutofit/>
          </a:bodyPr>
          <a:lstStyle/>
          <a:p>
            <a:pPr marL="54864" indent="0" eaLnBrk="1" fontAlgn="auto" hangingPunct="1">
              <a:spcAft>
                <a:spcPts val="0"/>
              </a:spcAft>
              <a:defRPr/>
            </a:pPr>
            <a:r>
              <a:rPr lang="en-US" sz="3600" dirty="0" smtClean="0">
                <a:solidFill>
                  <a:schemeClr val="tx2">
                    <a:tint val="100000"/>
                    <a:shade val="90000"/>
                    <a:satMod val="250000"/>
                    <a:alpha val="100000"/>
                  </a:schemeClr>
                </a:solidFill>
              </a:rPr>
              <a:t>2 Sample T-Test:</a:t>
            </a:r>
            <a:br>
              <a:rPr lang="en-US" sz="3600" dirty="0" smtClean="0">
                <a:solidFill>
                  <a:schemeClr val="tx2">
                    <a:tint val="100000"/>
                    <a:shade val="90000"/>
                    <a:satMod val="250000"/>
                    <a:alpha val="100000"/>
                  </a:schemeClr>
                </a:solidFill>
              </a:rPr>
            </a:br>
            <a:r>
              <a:rPr lang="en-US" sz="3600" dirty="0" smtClean="0">
                <a:solidFill>
                  <a:schemeClr val="tx2">
                    <a:tint val="100000"/>
                    <a:shade val="90000"/>
                    <a:satMod val="250000"/>
                    <a:alpha val="100000"/>
                  </a:schemeClr>
                </a:solidFill>
              </a:rPr>
              <a:t>Money Spent / Cash or Credit</a:t>
            </a:r>
            <a:endParaRPr lang="en-US" sz="3600" dirty="0">
              <a:solidFill>
                <a:schemeClr val="tx2">
                  <a:tint val="100000"/>
                  <a:shade val="90000"/>
                  <a:satMod val="250000"/>
                  <a:alpha val="100000"/>
                </a:schemeClr>
              </a:solidFill>
            </a:endParaRPr>
          </a:p>
        </p:txBody>
      </p:sp>
      <p:pic>
        <p:nvPicPr>
          <p:cNvPr id="2"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3810" name="Content Placeholder 2"/>
          <p:cNvSpPr>
            <a:spLocks/>
          </p:cNvSpPr>
          <p:nvPr/>
        </p:nvSpPr>
        <p:spPr bwMode="auto">
          <a:xfrm>
            <a:off x="3276600" y="1676400"/>
            <a:ext cx="2667000" cy="15240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2-sample t-test</a:t>
            </a:r>
          </a:p>
        </p:txBody>
      </p:sp>
      <p:sp>
        <p:nvSpPr>
          <p:cNvPr id="33811"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-2, </a:t>
            </a:r>
          </a:p>
          <a:p>
            <a:pPr marL="292100" indent="-292100" eaLnBrk="0" hangingPunct="0">
              <a:buClr>
                <a:schemeClr val="accent1"/>
              </a:buClr>
              <a:buSzPct val="70000"/>
              <a:buFont typeface="Wingdings 2" pitchFamily="18" charset="2"/>
              <a:buChar char=""/>
            </a:pPr>
            <a:r>
              <a:rPr lang="en-US" sz="2400">
                <a:latin typeface="Rockwell" pitchFamily="18" charset="0"/>
              </a:rPr>
              <a:t>2 * P(t&lt;-2 | df = 61.4) = .05</a:t>
            </a:r>
          </a:p>
          <a:p>
            <a:pPr marL="292100" indent="-292100" eaLnBrk="0" hangingPunct="0">
              <a:buClr>
                <a:schemeClr val="accent1"/>
              </a:buClr>
              <a:buSzPct val="70000"/>
              <a:buFont typeface="Wingdings 2" pitchFamily="18" charset="2"/>
              <a:buChar char=""/>
            </a:pPr>
            <a:r>
              <a:rPr lang="en-US" sz="2400">
                <a:latin typeface="Rockwell" pitchFamily="18" charset="0"/>
              </a:rPr>
              <a:t>We reject the claim because p-value of .05 is equal to the alpha of .05. We have sufficient evidence that the average total spent paid for by cash is not equal to the average total spend paid for by credit.</a:t>
            </a:r>
          </a:p>
        </p:txBody>
      </p:sp>
      <p:graphicFrame>
        <p:nvGraphicFramePr>
          <p:cNvPr id="33805" name="Object 13"/>
          <p:cNvGraphicFramePr>
            <a:graphicFrameLocks noChangeAspect="1"/>
          </p:cNvGraphicFramePr>
          <p:nvPr/>
        </p:nvGraphicFramePr>
        <p:xfrm>
          <a:off x="457200" y="1676400"/>
          <a:ext cx="2667000" cy="1524000"/>
        </p:xfrm>
        <a:graphic>
          <a:graphicData uri="http://schemas.openxmlformats.org/presentationml/2006/ole">
            <p:oleObj spid="_x0000_s33805" r:id="rId5" imgW="0" imgH="0" progId="">
              <p:embed/>
            </p:oleObj>
          </a:graphicData>
        </a:graphic>
      </p:graphicFrame>
      <p:graphicFrame>
        <p:nvGraphicFramePr>
          <p:cNvPr id="33807" name="Object 15"/>
          <p:cNvGraphicFramePr>
            <a:graphicFrameLocks noChangeAspect="1"/>
          </p:cNvGraphicFramePr>
          <p:nvPr/>
        </p:nvGraphicFramePr>
        <p:xfrm>
          <a:off x="6096000" y="1676400"/>
          <a:ext cx="2667000" cy="1492250"/>
        </p:xfrm>
        <a:graphic>
          <a:graphicData uri="http://schemas.openxmlformats.org/presentationml/2006/ole">
            <p:oleObj spid="_x0000_s33807" r:id="rId6" imgW="0" imgH="0" progId="">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bwMode="auto">
          <a:xfrm>
            <a:off x="381000" y="381000"/>
            <a:ext cx="8305800" cy="990600"/>
          </a:xfrm>
        </p:spPr>
        <p:txBody>
          <a:bodyPr vert="horz" wrap="square" lIns="91440" tIns="45720" bIns="45720" numCol="1" anchorCtr="0" compatLnSpc="1">
            <a:prstTxWarp prst="textNoShape">
              <a:avLst/>
            </a:prstTxWarp>
            <a:normAutofit fontScale="90000"/>
          </a:bodyPr>
          <a:lstStyle/>
          <a:p>
            <a:pPr eaLnBrk="1" hangingPunct="1">
              <a:defRPr/>
            </a:pPr>
            <a:r>
              <a:rPr lang="en-US" sz="4400" dirty="0" smtClean="0">
                <a:solidFill>
                  <a:schemeClr val="tx2">
                    <a:tint val="100000"/>
                    <a:shade val="90000"/>
                    <a:satMod val="250000"/>
                    <a:alpha val="100000"/>
                  </a:schemeClr>
                </a:solidFill>
              </a:rPr>
              <a:t>2-Sample T-Test</a:t>
            </a:r>
            <a:br>
              <a:rPr lang="en-US" sz="4400" dirty="0" smtClean="0">
                <a:solidFill>
                  <a:schemeClr val="tx2">
                    <a:tint val="100000"/>
                    <a:shade val="90000"/>
                    <a:satMod val="250000"/>
                    <a:alpha val="100000"/>
                  </a:schemeClr>
                </a:solidFill>
              </a:rPr>
            </a:br>
            <a:r>
              <a:rPr lang="en-US" sz="4400" dirty="0" smtClean="0">
                <a:solidFill>
                  <a:schemeClr val="tx2">
                    <a:tint val="100000"/>
                    <a:shade val="90000"/>
                    <a:satMod val="250000"/>
                    <a:alpha val="100000"/>
                  </a:schemeClr>
                </a:solidFill>
              </a:rPr>
              <a:t>Money Spent / Theater</a:t>
            </a:r>
            <a:endParaRPr lang="en-US" sz="4200" dirty="0" smtClean="0">
              <a:effectLst/>
            </a:endParaRPr>
          </a:p>
        </p:txBody>
      </p:sp>
      <p:pic>
        <p:nvPicPr>
          <p:cNvPr id="4"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4828" name="Content Placeholder 2"/>
          <p:cNvSpPr>
            <a:spLocks/>
          </p:cNvSpPr>
          <p:nvPr/>
        </p:nvSpPr>
        <p:spPr bwMode="auto">
          <a:xfrm>
            <a:off x="3276600" y="1676400"/>
            <a:ext cx="2667000" cy="15240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2-sample t-test</a:t>
            </a:r>
          </a:p>
        </p:txBody>
      </p:sp>
      <p:sp>
        <p:nvSpPr>
          <p:cNvPr id="34829"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4.905</a:t>
            </a:r>
          </a:p>
          <a:p>
            <a:pPr marL="292100" indent="-292100" eaLnBrk="0" hangingPunct="0">
              <a:buClr>
                <a:schemeClr val="accent1"/>
              </a:buClr>
              <a:buSzPct val="70000"/>
              <a:buFont typeface="Wingdings 2" pitchFamily="18" charset="2"/>
              <a:buChar char=""/>
            </a:pPr>
            <a:r>
              <a:rPr lang="en-US" sz="2400">
                <a:latin typeface="Rockwell" pitchFamily="18" charset="0"/>
              </a:rPr>
              <a:t>2  * P(t &gt; 4.905 | df = 96.6) = &lt;0.0001</a:t>
            </a:r>
          </a:p>
          <a:p>
            <a:pPr marL="292100" indent="-292100" eaLnBrk="0" hangingPunct="0">
              <a:buClr>
                <a:schemeClr val="accent1"/>
              </a:buClr>
              <a:buSzPct val="70000"/>
              <a:buFont typeface="Wingdings 2" pitchFamily="18" charset="2"/>
              <a:buChar char=""/>
            </a:pPr>
            <a:r>
              <a:rPr lang="en-US" sz="2400">
                <a:latin typeface="Rockwell" pitchFamily="18" charset="0"/>
              </a:rPr>
              <a:t>We reject the claim because the p-value of less than .0001 is less than the alpha of .05. We have sufficient evidence that the average total spent at AMC is not equal to the average total spent at Franks.</a:t>
            </a:r>
          </a:p>
        </p:txBody>
      </p:sp>
      <p:graphicFrame>
        <p:nvGraphicFramePr>
          <p:cNvPr id="34823" name="Object 7"/>
          <p:cNvGraphicFramePr>
            <a:graphicFrameLocks noChangeAspect="1"/>
          </p:cNvGraphicFramePr>
          <p:nvPr/>
        </p:nvGraphicFramePr>
        <p:xfrm>
          <a:off x="457200" y="1676400"/>
          <a:ext cx="2667000" cy="1524000"/>
        </p:xfrm>
        <a:graphic>
          <a:graphicData uri="http://schemas.openxmlformats.org/presentationml/2006/ole">
            <p:oleObj spid="_x0000_s34823" r:id="rId5" imgW="0" imgH="0" progId="">
              <p:embed/>
            </p:oleObj>
          </a:graphicData>
        </a:graphic>
      </p:graphicFrame>
      <p:graphicFrame>
        <p:nvGraphicFramePr>
          <p:cNvPr id="34825" name="Object 9"/>
          <p:cNvGraphicFramePr>
            <a:graphicFrameLocks noChangeAspect="1"/>
          </p:cNvGraphicFramePr>
          <p:nvPr/>
        </p:nvGraphicFramePr>
        <p:xfrm>
          <a:off x="6096000" y="1676400"/>
          <a:ext cx="2667000" cy="1516063"/>
        </p:xfrm>
        <a:graphic>
          <a:graphicData uri="http://schemas.openxmlformats.org/presentationml/2006/ole">
            <p:oleObj spid="_x0000_s34825" r:id="rId6" imgW="0" imgH="0" progId="">
              <p:embed/>
            </p:oleObj>
          </a:graphicData>
        </a:graphic>
      </p:graphicFrame>
      <p:sp>
        <p:nvSpPr>
          <p:cNvPr id="34830" name="Content Placeholder 2"/>
          <p:cNvSpPr>
            <a:spLocks/>
          </p:cNvSpPr>
          <p:nvPr/>
        </p:nvSpPr>
        <p:spPr bwMode="auto">
          <a:xfrm>
            <a:off x="3276600" y="1676400"/>
            <a:ext cx="2667000" cy="15240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2-sample t-test</a:t>
            </a:r>
          </a:p>
        </p:txBody>
      </p:sp>
      <p:sp>
        <p:nvSpPr>
          <p:cNvPr id="34831"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4.905</a:t>
            </a:r>
          </a:p>
          <a:p>
            <a:pPr marL="292100" indent="-292100" eaLnBrk="0" hangingPunct="0">
              <a:buClr>
                <a:schemeClr val="accent1"/>
              </a:buClr>
              <a:buSzPct val="70000"/>
              <a:buFont typeface="Wingdings 2" pitchFamily="18" charset="2"/>
              <a:buChar char=""/>
            </a:pPr>
            <a:r>
              <a:rPr lang="en-US" sz="2400">
                <a:latin typeface="Rockwell" pitchFamily="18" charset="0"/>
              </a:rPr>
              <a:t>2  * P(t &gt; 4.905 | df = 96.6) = &lt;0.0001</a:t>
            </a:r>
          </a:p>
          <a:p>
            <a:pPr marL="292100" indent="-292100" eaLnBrk="0" hangingPunct="0">
              <a:buClr>
                <a:schemeClr val="accent1"/>
              </a:buClr>
              <a:buSzPct val="70000"/>
              <a:buFont typeface="Wingdings 2" pitchFamily="18" charset="2"/>
              <a:buChar char=""/>
            </a:pPr>
            <a:r>
              <a:rPr lang="en-US" sz="2400">
                <a:latin typeface="Rockwell" pitchFamily="18" charset="0"/>
              </a:rPr>
              <a:t>We reject the claim because the p-value of less than .0001 is less than the alpha of .05. We have sufficient evidence that the average total spent at AMC is not equal to the average total spent at Franks.</a:t>
            </a:r>
          </a:p>
        </p:txBody>
      </p:sp>
      <p:sp>
        <p:nvSpPr>
          <p:cNvPr id="34832" name="Content Placeholder 2"/>
          <p:cNvSpPr>
            <a:spLocks/>
          </p:cNvSpPr>
          <p:nvPr/>
        </p:nvSpPr>
        <p:spPr bwMode="auto">
          <a:xfrm>
            <a:off x="3276600" y="1676400"/>
            <a:ext cx="2667000" cy="15240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2-sample t-test</a:t>
            </a:r>
          </a:p>
        </p:txBody>
      </p:sp>
      <p:sp>
        <p:nvSpPr>
          <p:cNvPr id="34833"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4.905</a:t>
            </a:r>
          </a:p>
          <a:p>
            <a:pPr marL="292100" indent="-292100" eaLnBrk="0" hangingPunct="0">
              <a:buClr>
                <a:schemeClr val="accent1"/>
              </a:buClr>
              <a:buSzPct val="70000"/>
              <a:buFont typeface="Wingdings 2" pitchFamily="18" charset="2"/>
              <a:buChar char=""/>
            </a:pPr>
            <a:r>
              <a:rPr lang="en-US" sz="2400">
                <a:latin typeface="Rockwell" pitchFamily="18" charset="0"/>
              </a:rPr>
              <a:t>2  * P(t &gt; 4.905 | df = 96.6) = &lt;0.0001</a:t>
            </a:r>
          </a:p>
          <a:p>
            <a:pPr marL="292100" indent="-292100" eaLnBrk="0" hangingPunct="0">
              <a:buClr>
                <a:schemeClr val="accent1"/>
              </a:buClr>
              <a:buSzPct val="70000"/>
              <a:buFont typeface="Wingdings 2" pitchFamily="18" charset="2"/>
              <a:buChar char=""/>
            </a:pPr>
            <a:r>
              <a:rPr lang="en-US" sz="2400">
                <a:latin typeface="Rockwell" pitchFamily="18" charset="0"/>
              </a:rPr>
              <a:t>We reject the claim because the p-value of less than .0001 is less than the alpha of .05. We have sufficient evidence that the average total spent at AMC is not equal to the average total spent at Franks.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idx="4294967295"/>
          </p:nvPr>
        </p:nvSpPr>
        <p:spPr bwMode="auto">
          <a:xfrm>
            <a:off x="1752600" y="254000"/>
            <a:ext cx="6934200" cy="1143000"/>
          </a:xfrm>
        </p:spPr>
        <p:txBody>
          <a:bodyPr vert="horz" wrap="square" lIns="91440" tIns="45720" bIns="45720" numCol="1" anchorCtr="0" compatLnSpc="1">
            <a:prstTxWarp prst="textNoShape">
              <a:avLst/>
            </a:prstTxWarp>
          </a:bodyPr>
          <a:lstStyle/>
          <a:p>
            <a:pPr eaLnBrk="1" hangingPunct="1">
              <a:defRPr/>
            </a:pPr>
            <a:r>
              <a:rPr lang="en-US" sz="3200" dirty="0" smtClean="0">
                <a:solidFill>
                  <a:schemeClr val="tx2">
                    <a:tint val="100000"/>
                    <a:shade val="90000"/>
                    <a:satMod val="250000"/>
                    <a:alpha val="100000"/>
                  </a:schemeClr>
                </a:solidFill>
              </a:rPr>
              <a:t>2-Sample T-Test</a:t>
            </a:r>
            <a:br>
              <a:rPr lang="en-US" sz="3200" dirty="0" smtClean="0">
                <a:solidFill>
                  <a:schemeClr val="tx2">
                    <a:tint val="100000"/>
                    <a:shade val="90000"/>
                    <a:satMod val="250000"/>
                    <a:alpha val="100000"/>
                  </a:schemeClr>
                </a:solidFill>
              </a:rPr>
            </a:br>
            <a:r>
              <a:rPr lang="en-US" sz="3200" dirty="0" smtClean="0">
                <a:solidFill>
                  <a:schemeClr val="tx2">
                    <a:tint val="100000"/>
                    <a:shade val="90000"/>
                    <a:satMod val="250000"/>
                    <a:alpha val="100000"/>
                  </a:schemeClr>
                </a:solidFill>
              </a:rPr>
              <a:t>Money Spent / Matinee or Evening</a:t>
            </a:r>
            <a:endParaRPr lang="en-US" sz="3000" dirty="0" smtClean="0">
              <a:effectLst/>
            </a:endParaRPr>
          </a:p>
        </p:txBody>
      </p:sp>
      <p:pic>
        <p:nvPicPr>
          <p:cNvPr id="4"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5851" name="Content Placeholder 2"/>
          <p:cNvSpPr>
            <a:spLocks/>
          </p:cNvSpPr>
          <p:nvPr/>
        </p:nvSpPr>
        <p:spPr bwMode="auto">
          <a:xfrm>
            <a:off x="3276600" y="1676400"/>
            <a:ext cx="2667000" cy="15240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2-sample t-test</a:t>
            </a:r>
          </a:p>
        </p:txBody>
      </p:sp>
      <p:sp>
        <p:nvSpPr>
          <p:cNvPr id="35852" name="Content Placeholder 2"/>
          <p:cNvSpPr>
            <a:spLocks/>
          </p:cNvSpPr>
          <p:nvPr/>
        </p:nvSpPr>
        <p:spPr bwMode="auto">
          <a:xfrm>
            <a:off x="533400" y="3886200"/>
            <a:ext cx="8229600" cy="2362200"/>
          </a:xfrm>
          <a:prstGeom prst="rect">
            <a:avLst/>
          </a:prstGeom>
          <a:noFill/>
          <a:ln w="25400">
            <a:solidFill>
              <a:srgbClr val="C0C0C0"/>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400">
                <a:latin typeface="Rockwell" pitchFamily="18" charset="0"/>
              </a:rPr>
              <a:t>t = -2.492</a:t>
            </a:r>
          </a:p>
          <a:p>
            <a:pPr marL="292100" indent="-292100" eaLnBrk="0" hangingPunct="0">
              <a:buClr>
                <a:schemeClr val="accent1"/>
              </a:buClr>
              <a:buSzPct val="70000"/>
              <a:buFont typeface="Wingdings 2" pitchFamily="18" charset="2"/>
              <a:buChar char=""/>
            </a:pPr>
            <a:r>
              <a:rPr lang="en-US" sz="2400">
                <a:latin typeface="Rockwell" pitchFamily="18" charset="0"/>
              </a:rPr>
              <a:t>2 * P(t&lt;-2.492 | df = 101.1) = .014</a:t>
            </a:r>
          </a:p>
          <a:p>
            <a:pPr marL="292100" indent="-292100" eaLnBrk="0" hangingPunct="0">
              <a:buClr>
                <a:schemeClr val="accent1"/>
              </a:buClr>
              <a:buSzPct val="70000"/>
              <a:buFont typeface="Wingdings 2" pitchFamily="18" charset="2"/>
              <a:buChar char=""/>
            </a:pPr>
            <a:r>
              <a:rPr lang="en-US" sz="2400">
                <a:latin typeface="Rockwell" pitchFamily="18" charset="0"/>
              </a:rPr>
              <a:t>We reject the claim because the p-value of .014 is less than the alpha of .05. We have sufficient evidence that the average total spent during the day is not equal to the average total spent at night.</a:t>
            </a:r>
          </a:p>
        </p:txBody>
      </p:sp>
      <p:graphicFrame>
        <p:nvGraphicFramePr>
          <p:cNvPr id="35847" name="Object 7"/>
          <p:cNvGraphicFramePr>
            <a:graphicFrameLocks noChangeAspect="1"/>
          </p:cNvGraphicFramePr>
          <p:nvPr/>
        </p:nvGraphicFramePr>
        <p:xfrm>
          <a:off x="457200" y="1676400"/>
          <a:ext cx="2667000" cy="1524000"/>
        </p:xfrm>
        <a:graphic>
          <a:graphicData uri="http://schemas.openxmlformats.org/presentationml/2006/ole">
            <p:oleObj spid="_x0000_s35847" r:id="rId5" imgW="0" imgH="0" progId="">
              <p:embed/>
            </p:oleObj>
          </a:graphicData>
        </a:graphic>
      </p:graphicFrame>
      <p:graphicFrame>
        <p:nvGraphicFramePr>
          <p:cNvPr id="35848" name="Object 8"/>
          <p:cNvGraphicFramePr>
            <a:graphicFrameLocks noChangeAspect="1"/>
          </p:cNvGraphicFramePr>
          <p:nvPr/>
        </p:nvGraphicFramePr>
        <p:xfrm>
          <a:off x="6096000" y="1676400"/>
          <a:ext cx="2667000" cy="1514475"/>
        </p:xfrm>
        <a:graphic>
          <a:graphicData uri="http://schemas.openxmlformats.org/presentationml/2006/ole">
            <p:oleObj spid="_x0000_s35848" r:id="rId6" imgW="0" imgH="0" progId="">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idx="4294967295"/>
          </p:nvPr>
        </p:nvSpPr>
        <p:spPr bwMode="auto">
          <a:xfrm>
            <a:off x="1828800" y="254000"/>
            <a:ext cx="6858000" cy="1143000"/>
          </a:xfrm>
        </p:spPr>
        <p:txBody>
          <a:bodyPr vert="horz" wrap="square" lIns="91440" tIns="45720" bIns="45720" numCol="1" anchorCtr="0" compatLnSpc="1">
            <a:prstTxWarp prst="textNoShape">
              <a:avLst/>
            </a:prstTxWarp>
          </a:bodyPr>
          <a:lstStyle/>
          <a:p>
            <a:pPr eaLnBrk="1" hangingPunct="1">
              <a:defRPr/>
            </a:pPr>
            <a:r>
              <a:rPr lang="en-US" sz="3200" dirty="0" smtClean="0">
                <a:solidFill>
                  <a:schemeClr val="tx2">
                    <a:tint val="100000"/>
                    <a:shade val="90000"/>
                    <a:satMod val="250000"/>
                    <a:alpha val="100000"/>
                  </a:schemeClr>
                </a:solidFill>
              </a:rPr>
              <a:t>T-Interval for Average Amount Spent at Concessions</a:t>
            </a:r>
            <a:endParaRPr lang="en-US" sz="3500" dirty="0" smtClean="0">
              <a:effectLst/>
            </a:endParaRPr>
          </a:p>
        </p:txBody>
      </p:sp>
      <p:pic>
        <p:nvPicPr>
          <p:cNvPr id="4" name="Picture 2" descr="http://wannagetmoney.com/wp-content/uploads/2011/03/movie-reel.jpg">
            <a:hlinkClick r:id="rId3" action="ppaction://hlinksldjump"/>
          </p:cNvPr>
          <p:cNvPicPr>
            <a:picLocks noChangeAspect="1" noChangeArrowheads="1"/>
          </p:cNvPicPr>
          <p:nvPr/>
        </p:nvPicPr>
        <p:blipFill>
          <a:blip r:embed="rId4"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36873" name="Content Placeholder 2"/>
          <p:cNvSpPr>
            <a:spLocks/>
          </p:cNvSpPr>
          <p:nvPr/>
        </p:nvSpPr>
        <p:spPr bwMode="auto">
          <a:xfrm>
            <a:off x="457200" y="1981200"/>
            <a:ext cx="8229600" cy="457200"/>
          </a:xfrm>
          <a:prstGeom prst="rect">
            <a:avLst/>
          </a:prstGeom>
          <a:noFill/>
          <a:ln w="25400">
            <a:solidFill>
              <a:srgbClr val="C0C0C0"/>
            </a:solidFill>
            <a:miter lim="800000"/>
            <a:headEnd/>
            <a:tailEnd/>
          </a:ln>
        </p:spPr>
        <p:txBody>
          <a:bodyPr/>
          <a:lstStyle/>
          <a:p>
            <a:pPr marL="292100" indent="-292100" algn="ctr" eaLnBrk="0" hangingPunct="0">
              <a:buClr>
                <a:schemeClr val="accent1"/>
              </a:buClr>
              <a:buSzPct val="70000"/>
              <a:buFont typeface="Wingdings 2" pitchFamily="18" charset="2"/>
              <a:buNone/>
            </a:pPr>
            <a:r>
              <a:rPr lang="en-US" sz="2400">
                <a:latin typeface="Rockwell" pitchFamily="18" charset="0"/>
              </a:rPr>
              <a:t>All conditions met </a:t>
            </a:r>
            <a:r>
              <a:rPr lang="en-US" sz="2400">
                <a:latin typeface="Rockwell" pitchFamily="18" charset="0"/>
                <a:sym typeface="Wingdings" pitchFamily="2" charset="2"/>
              </a:rPr>
              <a:t></a:t>
            </a:r>
            <a:r>
              <a:rPr lang="en-US" sz="2400">
                <a:latin typeface="Rockwell" pitchFamily="18" charset="0"/>
              </a:rPr>
              <a:t> t-distribution </a:t>
            </a:r>
            <a:r>
              <a:rPr lang="en-US" sz="2400">
                <a:latin typeface="Rockwell" pitchFamily="18" charset="0"/>
                <a:sym typeface="Wingdings" pitchFamily="2" charset="2"/>
              </a:rPr>
              <a:t></a:t>
            </a:r>
            <a:r>
              <a:rPr lang="en-US" sz="2400">
                <a:latin typeface="Rockwell" pitchFamily="18" charset="0"/>
              </a:rPr>
              <a:t> 1-sample t-interval</a:t>
            </a:r>
          </a:p>
        </p:txBody>
      </p:sp>
      <p:graphicFrame>
        <p:nvGraphicFramePr>
          <p:cNvPr id="36870" name="Object 6"/>
          <p:cNvGraphicFramePr>
            <a:graphicFrameLocks noChangeAspect="1"/>
          </p:cNvGraphicFramePr>
          <p:nvPr/>
        </p:nvGraphicFramePr>
        <p:xfrm>
          <a:off x="3124200" y="2667000"/>
          <a:ext cx="3124200" cy="1047750"/>
        </p:xfrm>
        <a:graphic>
          <a:graphicData uri="http://schemas.openxmlformats.org/presentationml/2006/ole">
            <p:oleObj spid="_x0000_s36870" r:id="rId5" imgW="0" imgH="0" progId="">
              <p:embed/>
            </p:oleObj>
          </a:graphicData>
        </a:graphic>
      </p:graphicFrame>
      <p:sp>
        <p:nvSpPr>
          <p:cNvPr id="36874" name="Content Placeholder 2"/>
          <p:cNvSpPr>
            <a:spLocks/>
          </p:cNvSpPr>
          <p:nvPr/>
        </p:nvSpPr>
        <p:spPr bwMode="auto">
          <a:xfrm>
            <a:off x="533400" y="3886200"/>
            <a:ext cx="8229600" cy="2362200"/>
          </a:xfrm>
          <a:prstGeom prst="rect">
            <a:avLst/>
          </a:prstGeom>
          <a:noFill/>
          <a:ln w="25400">
            <a:solidFill>
              <a:schemeClr val="tx2"/>
            </a:solidFill>
            <a:miter lim="800000"/>
            <a:headEnd/>
            <a:tailEnd/>
          </a:ln>
        </p:spPr>
        <p:txBody>
          <a:bodyPr/>
          <a:lstStyle/>
          <a:p>
            <a:pPr marL="292100" indent="-292100" eaLnBrk="0" hangingPunct="0">
              <a:buClr>
                <a:schemeClr val="accent1"/>
              </a:buClr>
              <a:buSzPct val="70000"/>
              <a:buFont typeface="Wingdings 2" pitchFamily="18" charset="2"/>
              <a:buChar char=""/>
            </a:pPr>
            <a:r>
              <a:rPr lang="en-US" sz="2800">
                <a:latin typeface="Rockwell" pitchFamily="18" charset="0"/>
              </a:rPr>
              <a:t>df = 110</a:t>
            </a:r>
          </a:p>
          <a:p>
            <a:pPr marL="292100" indent="-292100" eaLnBrk="0" hangingPunct="0">
              <a:buClr>
                <a:schemeClr val="accent1"/>
              </a:buClr>
              <a:buSzPct val="70000"/>
              <a:buFont typeface="Wingdings 2" pitchFamily="18" charset="2"/>
              <a:buChar char=""/>
            </a:pPr>
            <a:r>
              <a:rPr lang="en-US" sz="2800">
                <a:latin typeface="Rockwell" pitchFamily="18" charset="0"/>
              </a:rPr>
              <a:t>(15.97, 20.11)</a:t>
            </a:r>
          </a:p>
          <a:p>
            <a:pPr marL="292100" indent="-292100" eaLnBrk="0" hangingPunct="0">
              <a:buClr>
                <a:schemeClr val="accent1"/>
              </a:buClr>
              <a:buSzPct val="70000"/>
              <a:buFont typeface="Wingdings 2" pitchFamily="18" charset="2"/>
              <a:buChar char=""/>
            </a:pPr>
            <a:r>
              <a:rPr lang="en-US" sz="2800">
                <a:latin typeface="Rockwell" pitchFamily="18" charset="0"/>
              </a:rPr>
              <a:t>We are 95% confident that the average total spent at concessions is between $15.97 and $20.11.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bwMode="auto">
          <a:xfrm>
            <a:off x="1828800" y="254000"/>
            <a:ext cx="6858000" cy="1143000"/>
          </a:xfrm>
        </p:spPr>
        <p:txBody>
          <a:bodyPr vert="horz" wrap="square" lIns="91440" tIns="45720" bIns="45720" numCol="1" anchorCtr="0" compatLnSpc="1">
            <a:prstTxWarp prst="textNoShape">
              <a:avLst/>
            </a:prstTxWarp>
          </a:bodyPr>
          <a:lstStyle/>
          <a:p>
            <a:pPr eaLnBrk="1" hangingPunct="1">
              <a:defRPr/>
            </a:pPr>
            <a:r>
              <a:rPr lang="en-US" dirty="0" smtClean="0">
                <a:solidFill>
                  <a:schemeClr val="tx2">
                    <a:tint val="100000"/>
                    <a:shade val="90000"/>
                    <a:satMod val="250000"/>
                    <a:alpha val="100000"/>
                  </a:schemeClr>
                </a:solidFill>
              </a:rPr>
              <a:t>Interactive Activity</a:t>
            </a:r>
            <a:endParaRPr lang="en-US" dirty="0" smtClean="0">
              <a:effectLst/>
            </a:endParaRPr>
          </a:p>
        </p:txBody>
      </p:sp>
      <p:pic>
        <p:nvPicPr>
          <p:cNvPr id="307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50181" name="Rectangle 5"/>
          <p:cNvSpPr>
            <a:spLocks/>
          </p:cNvSpPr>
          <p:nvPr/>
        </p:nvSpPr>
        <p:spPr bwMode="auto">
          <a:xfrm>
            <a:off x="1143000" y="1066800"/>
            <a:ext cx="6858000" cy="1143000"/>
          </a:xfrm>
          <a:prstGeom prst="rect">
            <a:avLst/>
          </a:prstGeom>
          <a:noFill/>
          <a:ln w="9525">
            <a:noFill/>
            <a:miter lim="800000"/>
            <a:headEnd/>
            <a:tailEnd/>
          </a:ln>
        </p:spPr>
        <p:txBody>
          <a:bodyPr anchor="b"/>
          <a:lstStyle/>
          <a:p>
            <a:pPr marL="53975" indent="-53975" algn="r">
              <a:defRPr/>
            </a:pPr>
            <a:r>
              <a:rPr lang="en-US" sz="2500" dirty="0">
                <a:solidFill>
                  <a:schemeClr val="bg2">
                    <a:lumMod val="40000"/>
                    <a:lumOff val="60000"/>
                  </a:schemeClr>
                </a:solidFill>
                <a:latin typeface="Rockwell" pitchFamily="18" charset="0"/>
              </a:rPr>
              <a:t>How does the most popular movie our Stat Class picked compare with our Student data?</a:t>
            </a:r>
          </a:p>
        </p:txBody>
      </p:sp>
      <p:sp>
        <p:nvSpPr>
          <p:cNvPr id="37892" name="TextBox 5"/>
          <p:cNvSpPr txBox="1">
            <a:spLocks noChangeArrowheads="1"/>
          </p:cNvSpPr>
          <p:nvPr/>
        </p:nvSpPr>
        <p:spPr bwMode="auto">
          <a:xfrm>
            <a:off x="457200" y="2362200"/>
            <a:ext cx="4419600" cy="1016000"/>
          </a:xfrm>
          <a:prstGeom prst="rect">
            <a:avLst/>
          </a:prstGeom>
          <a:noFill/>
          <a:ln w="9525">
            <a:noFill/>
            <a:miter lim="800000"/>
            <a:headEnd/>
            <a:tailEnd/>
          </a:ln>
        </p:spPr>
        <p:txBody>
          <a:bodyPr>
            <a:spAutoFit/>
          </a:bodyPr>
          <a:lstStyle/>
          <a:p>
            <a:r>
              <a:rPr lang="en-US" sz="2000"/>
              <a:t>Most Popular Movie Genre of recorded students in the Montgomery area: </a:t>
            </a:r>
            <a:r>
              <a:rPr lang="en-US" sz="2000" b="1"/>
              <a:t>Comedy</a:t>
            </a:r>
            <a:endParaRPr lang="en-US" sz="2000"/>
          </a:p>
        </p:txBody>
      </p:sp>
      <p:sp>
        <p:nvSpPr>
          <p:cNvPr id="37893" name="TextBox 6"/>
          <p:cNvSpPr txBox="1">
            <a:spLocks noChangeArrowheads="1"/>
          </p:cNvSpPr>
          <p:nvPr/>
        </p:nvSpPr>
        <p:spPr bwMode="auto">
          <a:xfrm>
            <a:off x="457200" y="3886200"/>
            <a:ext cx="4419600" cy="708025"/>
          </a:xfrm>
          <a:prstGeom prst="rect">
            <a:avLst/>
          </a:prstGeom>
          <a:noFill/>
          <a:ln w="9525">
            <a:noFill/>
            <a:miter lim="800000"/>
            <a:headEnd/>
            <a:tailEnd/>
          </a:ln>
        </p:spPr>
        <p:txBody>
          <a:bodyPr>
            <a:spAutoFit/>
          </a:bodyPr>
          <a:lstStyle/>
          <a:p>
            <a:r>
              <a:rPr lang="en-US" sz="2000"/>
              <a:t>Most Popular Movie in Ms. McNelis’s 4</a:t>
            </a:r>
            <a:r>
              <a:rPr lang="en-US" sz="2000" baseline="30000"/>
              <a:t>th</a:t>
            </a:r>
            <a:r>
              <a:rPr lang="en-US" sz="2000"/>
              <a:t> Block AP Stat Class: ?</a:t>
            </a:r>
          </a:p>
        </p:txBody>
      </p:sp>
      <p:sp>
        <p:nvSpPr>
          <p:cNvPr id="37894" name="TextBox 7"/>
          <p:cNvSpPr txBox="1">
            <a:spLocks noChangeArrowheads="1"/>
          </p:cNvSpPr>
          <p:nvPr/>
        </p:nvSpPr>
        <p:spPr bwMode="auto">
          <a:xfrm>
            <a:off x="457200" y="5181600"/>
            <a:ext cx="4495800" cy="708025"/>
          </a:xfrm>
          <a:prstGeom prst="rect">
            <a:avLst/>
          </a:prstGeom>
          <a:noFill/>
          <a:ln w="9525">
            <a:noFill/>
            <a:miter lim="800000"/>
            <a:headEnd/>
            <a:tailEnd/>
          </a:ln>
        </p:spPr>
        <p:txBody>
          <a:bodyPr>
            <a:spAutoFit/>
          </a:bodyPr>
          <a:lstStyle/>
          <a:p>
            <a:r>
              <a:rPr lang="en-US" sz="2000"/>
              <a:t>Most Popular Movie Genre in Ms. McNelis’s 4</a:t>
            </a:r>
            <a:r>
              <a:rPr lang="en-US" sz="2000" baseline="30000"/>
              <a:t>th</a:t>
            </a:r>
            <a:r>
              <a:rPr lang="en-US" sz="2000"/>
              <a:t> Block AP Stat Class: ?</a:t>
            </a:r>
          </a:p>
        </p:txBody>
      </p:sp>
      <p:pic>
        <p:nvPicPr>
          <p:cNvPr id="37895" name="Picture 8"/>
          <p:cNvPicPr>
            <a:picLocks noChangeAspect="1" noChangeArrowheads="1"/>
          </p:cNvPicPr>
          <p:nvPr/>
        </p:nvPicPr>
        <p:blipFill>
          <a:blip r:embed="rId4" cstate="print"/>
          <a:srcRect/>
          <a:stretch>
            <a:fillRect/>
          </a:stretch>
        </p:blipFill>
        <p:spPr bwMode="auto">
          <a:xfrm>
            <a:off x="5105400" y="2286000"/>
            <a:ext cx="3378200" cy="4191000"/>
          </a:xfrm>
          <a:prstGeom prst="rect">
            <a:avLst/>
          </a:prstGeom>
          <a:noFill/>
          <a:ln w="9525">
            <a:noFill/>
            <a:miter lim="800000"/>
            <a:headEnd/>
            <a:tailEnd/>
          </a:ln>
        </p:spPr>
      </p:pic>
      <p:sp>
        <p:nvSpPr>
          <p:cNvPr id="10" name="Oval 9"/>
          <p:cNvSpPr/>
          <p:nvPr/>
        </p:nvSpPr>
        <p:spPr>
          <a:xfrm>
            <a:off x="5486400" y="3581400"/>
            <a:ext cx="3429000" cy="106680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p:txBody>
          <a:bodyPr vert="horz" wrap="square" lIns="91440" tIns="45720" bIns="45720" numCol="1" anchorCtr="0" compatLnSpc="1">
            <a:prstTxWarp prst="textNoShape">
              <a:avLst/>
            </a:prstTxWarp>
          </a:bodyPr>
          <a:lstStyle/>
          <a:p>
            <a:pPr eaLnBrk="1" hangingPunct="1">
              <a:defRPr/>
            </a:pPr>
            <a:r>
              <a:rPr lang="en-US" dirty="0" smtClean="0">
                <a:solidFill>
                  <a:schemeClr val="tx2">
                    <a:tint val="100000"/>
                    <a:shade val="90000"/>
                    <a:satMod val="250000"/>
                    <a:alpha val="100000"/>
                  </a:schemeClr>
                </a:solidFill>
              </a:rPr>
              <a:t>Error and Bias</a:t>
            </a:r>
            <a:endParaRPr lang="en-US" dirty="0" smtClean="0">
              <a:effectLst/>
            </a:endParaRPr>
          </a:p>
        </p:txBody>
      </p:sp>
      <p:sp>
        <p:nvSpPr>
          <p:cNvPr id="38914" name="Rectangle 3"/>
          <p:cNvSpPr>
            <a:spLocks noGrp="1"/>
          </p:cNvSpPr>
          <p:nvPr>
            <p:ph type="body" idx="1"/>
          </p:nvPr>
        </p:nvSpPr>
        <p:spPr>
          <a:xfrm>
            <a:off x="228600" y="1524000"/>
            <a:ext cx="8763000" cy="4800600"/>
          </a:xfrm>
        </p:spPr>
        <p:txBody>
          <a:bodyPr/>
          <a:lstStyle/>
          <a:p>
            <a:pPr eaLnBrk="1" hangingPunct="1"/>
            <a:r>
              <a:rPr lang="en-US" smtClean="0"/>
              <a:t>Only used Montgomery-area theaters</a:t>
            </a:r>
          </a:p>
          <a:p>
            <a:pPr eaLnBrk="1" hangingPunct="1"/>
            <a:r>
              <a:rPr lang="en-US" smtClean="0"/>
              <a:t>Rebecca’s co-workers recorded at Frank’s</a:t>
            </a:r>
          </a:p>
          <a:p>
            <a:pPr eaLnBrk="1" hangingPunct="1"/>
            <a:r>
              <a:rPr lang="en-US" smtClean="0"/>
              <a:t>Current movie releases</a:t>
            </a:r>
          </a:p>
          <a:p>
            <a:pPr lvl="1" eaLnBrk="1" hangingPunct="1"/>
            <a:r>
              <a:rPr lang="en-US" smtClean="0"/>
              <a:t>Example: Women wouldn’t typically see mostly comedies, this can be attributed to Bridesmaids</a:t>
            </a:r>
          </a:p>
          <a:p>
            <a:pPr eaLnBrk="1" hangingPunct="1"/>
            <a:r>
              <a:rPr lang="en-US" smtClean="0"/>
              <a:t>Release date / Film Age</a:t>
            </a:r>
          </a:p>
          <a:p>
            <a:pPr eaLnBrk="1" hangingPunct="1"/>
            <a:r>
              <a:rPr lang="en-US" smtClean="0"/>
              <a:t>At Concessions we guessed ages (Box Office used ticket purchased)</a:t>
            </a:r>
          </a:p>
          <a:p>
            <a:pPr eaLnBrk="1" hangingPunct="1"/>
            <a:r>
              <a:rPr lang="en-US" smtClean="0"/>
              <a:t>Could have misheard customers or employees during transactions</a:t>
            </a:r>
          </a:p>
        </p:txBody>
      </p:sp>
      <p:pic>
        <p:nvPicPr>
          <p:cNvPr id="307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81000" y="457200"/>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bwMode="auto">
          <a:xfrm>
            <a:off x="1377379" y="-224240"/>
            <a:ext cx="7489242" cy="1046452"/>
          </a:xfrm>
        </p:spPr>
        <p:txBody>
          <a:bodyPr vert="horz" wrap="square" lIns="91440" tIns="45720" bIns="45720" numCol="1" anchorCtr="0" compatLnSpc="1">
            <a:prstTxWarp prst="textNoShape">
              <a:avLst/>
            </a:prstTxWarp>
          </a:bodyPr>
          <a:lstStyle/>
          <a:p>
            <a:pPr eaLnBrk="1" hangingPunct="1">
              <a:defRPr/>
            </a:pPr>
            <a:r>
              <a:rPr lang="en-US" dirty="0" smtClean="0">
                <a:solidFill>
                  <a:schemeClr val="tx2">
                    <a:tint val="100000"/>
                    <a:shade val="90000"/>
                    <a:satMod val="250000"/>
                    <a:alpha val="100000"/>
                  </a:schemeClr>
                </a:solidFill>
              </a:rPr>
              <a:t>Drawing Conclusions</a:t>
            </a:r>
            <a:endParaRPr lang="en-US" dirty="0" smtClean="0">
              <a:effectLst/>
            </a:endParaRPr>
          </a:p>
        </p:txBody>
      </p:sp>
      <p:sp>
        <p:nvSpPr>
          <p:cNvPr id="39938" name="Rectangle 3"/>
          <p:cNvSpPr>
            <a:spLocks noGrp="1"/>
          </p:cNvSpPr>
          <p:nvPr>
            <p:ph type="body" idx="1"/>
          </p:nvPr>
        </p:nvSpPr>
        <p:spPr>
          <a:xfrm>
            <a:off x="228600" y="1524000"/>
            <a:ext cx="8686800" cy="5334000"/>
          </a:xfrm>
        </p:spPr>
        <p:txBody>
          <a:bodyPr/>
          <a:lstStyle/>
          <a:p>
            <a:pPr eaLnBrk="1" hangingPunct="1">
              <a:lnSpc>
                <a:spcPct val="80000"/>
              </a:lnSpc>
            </a:pPr>
            <a:r>
              <a:rPr lang="en-US" sz="2800" smtClean="0"/>
              <a:t>Box Office</a:t>
            </a:r>
          </a:p>
          <a:p>
            <a:pPr marL="742950" lvl="1" indent="-285750" eaLnBrk="1" hangingPunct="1">
              <a:lnSpc>
                <a:spcPct val="80000"/>
              </a:lnSpc>
            </a:pPr>
            <a:r>
              <a:rPr lang="en-US" sz="2200" smtClean="0"/>
              <a:t>General: Family is most popular genre (42.2% of Montgomery-area 309 moviegoers)</a:t>
            </a:r>
          </a:p>
          <a:p>
            <a:pPr marL="742950" lvl="1" indent="-285750" eaLnBrk="1" hangingPunct="1">
              <a:lnSpc>
                <a:spcPct val="80000"/>
              </a:lnSpc>
            </a:pPr>
            <a:r>
              <a:rPr lang="en-US" sz="2200" smtClean="0"/>
              <a:t>Age</a:t>
            </a:r>
          </a:p>
          <a:p>
            <a:pPr marL="1143000" lvl="2" indent="-228600" eaLnBrk="1" hangingPunct="1">
              <a:lnSpc>
                <a:spcPct val="80000"/>
              </a:lnSpc>
            </a:pPr>
            <a:r>
              <a:rPr lang="en-US" sz="2100" smtClean="0"/>
              <a:t>Adults - Family movies are most popular (46.8%)</a:t>
            </a:r>
          </a:p>
          <a:p>
            <a:pPr marL="1143000" lvl="2" indent="-228600" eaLnBrk="1" hangingPunct="1">
              <a:lnSpc>
                <a:spcPct val="80000"/>
              </a:lnSpc>
            </a:pPr>
            <a:r>
              <a:rPr lang="en-US" sz="2100" smtClean="0"/>
              <a:t>Seniors - Family movies are most popular (31.8%)</a:t>
            </a:r>
          </a:p>
          <a:p>
            <a:pPr marL="1143000" lvl="2" indent="-228600" eaLnBrk="1" hangingPunct="1">
              <a:lnSpc>
                <a:spcPct val="80000"/>
              </a:lnSpc>
            </a:pPr>
            <a:r>
              <a:rPr lang="en-US" sz="2100" smtClean="0"/>
              <a:t>Students - Comedies are most popular (36.8%)</a:t>
            </a:r>
          </a:p>
          <a:p>
            <a:pPr marL="1143000" lvl="2" indent="-228600" eaLnBrk="1" hangingPunct="1">
              <a:lnSpc>
                <a:spcPct val="80000"/>
              </a:lnSpc>
            </a:pPr>
            <a:r>
              <a:rPr lang="en-US" sz="2100" smtClean="0"/>
              <a:t>There IS an association between genre and age (Chi-Square Independence test)</a:t>
            </a:r>
          </a:p>
          <a:p>
            <a:pPr marL="742950" lvl="1" indent="-285750" eaLnBrk="1" hangingPunct="1">
              <a:lnSpc>
                <a:spcPct val="80000"/>
              </a:lnSpc>
            </a:pPr>
            <a:r>
              <a:rPr lang="en-US" sz="2200" smtClean="0"/>
              <a:t>Gender</a:t>
            </a:r>
          </a:p>
          <a:p>
            <a:pPr marL="1143000" lvl="2" indent="-228600" eaLnBrk="1" hangingPunct="1">
              <a:lnSpc>
                <a:spcPct val="80000"/>
              </a:lnSpc>
            </a:pPr>
            <a:r>
              <a:rPr lang="en-US" sz="2100" smtClean="0"/>
              <a:t>Females – Comedies are most popular (42.2%)</a:t>
            </a:r>
          </a:p>
          <a:p>
            <a:pPr marL="1143000" lvl="2" indent="-228600" eaLnBrk="1" hangingPunct="1">
              <a:lnSpc>
                <a:spcPct val="80000"/>
              </a:lnSpc>
            </a:pPr>
            <a:r>
              <a:rPr lang="en-US" sz="2100" smtClean="0"/>
              <a:t>Males – Family movies are most popular (43.7%)</a:t>
            </a:r>
          </a:p>
          <a:p>
            <a:pPr marL="1143000" lvl="2" indent="-228600" eaLnBrk="1" hangingPunct="1">
              <a:lnSpc>
                <a:spcPct val="80000"/>
              </a:lnSpc>
            </a:pPr>
            <a:r>
              <a:rPr lang="en-US" sz="2100" smtClean="0"/>
              <a:t>There IS an association between genre and gender (Chi-Square Independence test)</a:t>
            </a:r>
          </a:p>
          <a:p>
            <a:pPr marL="742950" lvl="1" indent="-285750" eaLnBrk="1" hangingPunct="1">
              <a:lnSpc>
                <a:spcPct val="80000"/>
              </a:lnSpc>
            </a:pPr>
            <a:r>
              <a:rPr lang="en-US" sz="2200" smtClean="0"/>
              <a:t>There IS an association between genre and matinee / evening (Chi-Square Independence test)</a:t>
            </a:r>
          </a:p>
          <a:p>
            <a:pPr marL="742950" lvl="1" indent="-285750" eaLnBrk="1" hangingPunct="1">
              <a:lnSpc>
                <a:spcPct val="80000"/>
              </a:lnSpc>
            </a:pPr>
            <a:r>
              <a:rPr lang="en-US" sz="2200" smtClean="0"/>
              <a:t>Our AP Class vs. our recorded Student Data</a:t>
            </a:r>
          </a:p>
          <a:p>
            <a:pPr marL="742950" lvl="1" indent="-285750" eaLnBrk="1" hangingPunct="1">
              <a:lnSpc>
                <a:spcPct val="80000"/>
              </a:lnSpc>
            </a:pPr>
            <a:endParaRPr lang="en-US" sz="2200" smtClean="0"/>
          </a:p>
        </p:txBody>
      </p:sp>
      <p:pic>
        <p:nvPicPr>
          <p:cNvPr id="307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81000" y="457200"/>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39940" name="Rectangle 2"/>
          <p:cNvPicPr>
            <a:picLocks noChangeArrowheads="1"/>
          </p:cNvPicPr>
          <p:nvPr/>
        </p:nvPicPr>
        <p:blipFill>
          <a:blip r:embed="rId4" cstate="print"/>
          <a:srcRect/>
          <a:stretch>
            <a:fillRect/>
          </a:stretch>
        </p:blipFill>
        <p:spPr bwMode="auto">
          <a:xfrm>
            <a:off x="1828800" y="228600"/>
            <a:ext cx="7418388" cy="115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p:cNvSpPr>
          <p:nvPr>
            <p:ph type="body" idx="1"/>
          </p:nvPr>
        </p:nvSpPr>
        <p:spPr>
          <a:xfrm>
            <a:off x="152400" y="1524000"/>
            <a:ext cx="8763000" cy="5029200"/>
          </a:xfrm>
        </p:spPr>
        <p:txBody>
          <a:bodyPr/>
          <a:lstStyle/>
          <a:p>
            <a:pPr>
              <a:lnSpc>
                <a:spcPct val="90000"/>
              </a:lnSpc>
            </a:pPr>
            <a:r>
              <a:rPr lang="en-US" dirty="0" smtClean="0"/>
              <a:t>Concessions</a:t>
            </a:r>
          </a:p>
          <a:p>
            <a:pPr lvl="1">
              <a:lnSpc>
                <a:spcPct val="90000"/>
              </a:lnSpc>
            </a:pPr>
            <a:r>
              <a:rPr lang="en-US" dirty="0" smtClean="0"/>
              <a:t>General</a:t>
            </a:r>
          </a:p>
          <a:p>
            <a:pPr lvl="2">
              <a:lnSpc>
                <a:spcPct val="90000"/>
              </a:lnSpc>
            </a:pPr>
            <a:r>
              <a:rPr lang="en-US" dirty="0" smtClean="0"/>
              <a:t>Median total spent at concessions: $15.60</a:t>
            </a:r>
          </a:p>
          <a:p>
            <a:pPr lvl="2">
              <a:lnSpc>
                <a:spcPct val="90000"/>
              </a:lnSpc>
            </a:pPr>
            <a:r>
              <a:rPr lang="en-US" dirty="0" smtClean="0"/>
              <a:t>Mode is between $10.00 and $15.00</a:t>
            </a:r>
          </a:p>
          <a:p>
            <a:pPr lvl="2">
              <a:lnSpc>
                <a:spcPct val="90000"/>
              </a:lnSpc>
            </a:pPr>
            <a:r>
              <a:rPr lang="en-US" dirty="0" smtClean="0"/>
              <a:t>45 % of the change in total spent is explained by the change in the number of people in the party of the buyer</a:t>
            </a:r>
          </a:p>
          <a:p>
            <a:pPr lvl="2">
              <a:lnSpc>
                <a:spcPct val="90000"/>
              </a:lnSpc>
            </a:pPr>
            <a:r>
              <a:rPr lang="en-US" dirty="0" smtClean="0"/>
              <a:t>We are 95% confident that the average total spent at concessions is between $15.97 and $20.11 (T-Interval)</a:t>
            </a:r>
          </a:p>
          <a:p>
            <a:pPr lvl="1">
              <a:lnSpc>
                <a:spcPct val="90000"/>
              </a:lnSpc>
            </a:pPr>
            <a:r>
              <a:rPr lang="en-US" dirty="0" smtClean="0"/>
              <a:t>Gender</a:t>
            </a:r>
          </a:p>
          <a:p>
            <a:pPr lvl="2">
              <a:lnSpc>
                <a:spcPct val="90000"/>
              </a:lnSpc>
            </a:pPr>
            <a:r>
              <a:rPr lang="en-US" dirty="0" smtClean="0"/>
              <a:t>Female median of $16.25 &gt; male median of $14.80</a:t>
            </a:r>
          </a:p>
          <a:p>
            <a:pPr lvl="2">
              <a:lnSpc>
                <a:spcPct val="90000"/>
              </a:lnSpc>
            </a:pPr>
            <a:r>
              <a:rPr lang="en-US" dirty="0" smtClean="0"/>
              <a:t>The average total spent by females is equal to the average total spent by males (2 – Sample T – Test)</a:t>
            </a:r>
          </a:p>
          <a:p>
            <a:pPr>
              <a:lnSpc>
                <a:spcPct val="90000"/>
              </a:lnSpc>
            </a:pPr>
            <a:endParaRPr lang="en-US" dirty="0" smtClean="0"/>
          </a:p>
        </p:txBody>
      </p:sp>
      <p:pic>
        <p:nvPicPr>
          <p:cNvPr id="307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81000" y="457200"/>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40963" name="Rectangle 2"/>
          <p:cNvPicPr>
            <a:picLocks noChangeArrowheads="1"/>
          </p:cNvPicPr>
          <p:nvPr/>
        </p:nvPicPr>
        <p:blipFill>
          <a:blip r:embed="rId4" cstate="print"/>
          <a:srcRect/>
          <a:stretch>
            <a:fillRect/>
          </a:stretch>
        </p:blipFill>
        <p:spPr bwMode="auto">
          <a:xfrm>
            <a:off x="1828800" y="228600"/>
            <a:ext cx="7418388" cy="1158875"/>
          </a:xfrm>
          <a:prstGeom prst="rect">
            <a:avLst/>
          </a:prstGeom>
          <a:noFill/>
          <a:ln w="9525">
            <a:noFill/>
            <a:miter lim="800000"/>
            <a:headEnd/>
            <a:tailEnd/>
          </a:ln>
        </p:spPr>
      </p:pic>
      <p:pic>
        <p:nvPicPr>
          <p:cNvPr id="40964" name="Rectangle 2"/>
          <p:cNvPicPr>
            <a:picLocks noChangeArrowheads="1"/>
          </p:cNvPicPr>
          <p:nvPr/>
        </p:nvPicPr>
        <p:blipFill>
          <a:blip r:embed="rId5" cstate="print"/>
          <a:srcRect/>
          <a:stretch>
            <a:fillRect/>
          </a:stretch>
        </p:blipFill>
        <p:spPr bwMode="auto">
          <a:xfrm>
            <a:off x="1371600" y="-228600"/>
            <a:ext cx="7772400" cy="1066800"/>
          </a:xfrm>
          <a:prstGeom prst="rect">
            <a:avLst/>
          </a:prstGeom>
          <a:noFill/>
          <a:ln w="9525">
            <a:noFill/>
            <a:miter lim="800000"/>
            <a:headEnd/>
            <a:tailEnd/>
          </a:ln>
        </p:spPr>
      </p:pic>
      <p:sp>
        <p:nvSpPr>
          <p:cNvPr id="40965" name="Text Box 9"/>
          <p:cNvSpPr txBox="1">
            <a:spLocks noChangeArrowheads="1"/>
          </p:cNvSpPr>
          <p:nvPr/>
        </p:nvSpPr>
        <p:spPr bwMode="auto">
          <a:xfrm rot="769318">
            <a:off x="1447800" y="228600"/>
            <a:ext cx="838200" cy="392113"/>
          </a:xfrm>
          <a:prstGeom prst="rect">
            <a:avLst/>
          </a:prstGeom>
          <a:solidFill>
            <a:srgbClr val="FFFFFF"/>
          </a:solidFill>
          <a:ln w="25400">
            <a:solidFill>
              <a:srgbClr val="FF0000"/>
            </a:solidFill>
            <a:miter lim="800000"/>
            <a:headEnd/>
            <a:tailEnd/>
          </a:ln>
        </p:spPr>
        <p:txBody>
          <a:bodyPr>
            <a:spAutoFit/>
          </a:bodyPr>
          <a:lstStyle/>
          <a:p>
            <a:pPr>
              <a:spcBef>
                <a:spcPct val="50000"/>
              </a:spcBef>
            </a:pPr>
            <a:r>
              <a:rPr lang="en-US" b="1">
                <a:solidFill>
                  <a:schemeClr val="bg1"/>
                </a:solidFill>
                <a:latin typeface="Rockwell" pitchFamily="18" charset="0"/>
              </a:rPr>
              <a:t>Cont.</a:t>
            </a:r>
          </a:p>
        </p:txBody>
      </p:sp>
      <p:pic>
        <p:nvPicPr>
          <p:cNvPr id="2"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81000" y="457200"/>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40967" name="Text Box 11"/>
          <p:cNvSpPr txBox="1">
            <a:spLocks noChangeArrowheads="1"/>
          </p:cNvSpPr>
          <p:nvPr/>
        </p:nvSpPr>
        <p:spPr bwMode="auto">
          <a:xfrm rot="769318">
            <a:off x="1447800" y="228600"/>
            <a:ext cx="838200" cy="392113"/>
          </a:xfrm>
          <a:prstGeom prst="rect">
            <a:avLst/>
          </a:prstGeom>
          <a:solidFill>
            <a:srgbClr val="FFFFFF"/>
          </a:solidFill>
          <a:ln w="25400">
            <a:solidFill>
              <a:srgbClr val="FF0000"/>
            </a:solidFill>
            <a:miter lim="800000"/>
            <a:headEnd/>
            <a:tailEnd/>
          </a:ln>
        </p:spPr>
        <p:txBody>
          <a:bodyPr>
            <a:spAutoFit/>
          </a:bodyPr>
          <a:lstStyle/>
          <a:p>
            <a:pPr>
              <a:spcBef>
                <a:spcPct val="50000"/>
              </a:spcBef>
            </a:pPr>
            <a:r>
              <a:rPr lang="en-US" b="1">
                <a:solidFill>
                  <a:schemeClr val="bg1"/>
                </a:solidFill>
                <a:latin typeface="Rockwell" pitchFamily="18" charset="0"/>
              </a:rPr>
              <a:t>Cont.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p:cNvSpPr>
          <p:nvPr>
            <p:ph type="body" idx="1"/>
          </p:nvPr>
        </p:nvSpPr>
        <p:spPr/>
        <p:txBody>
          <a:bodyPr/>
          <a:lstStyle/>
          <a:p>
            <a:pPr>
              <a:lnSpc>
                <a:spcPct val="90000"/>
              </a:lnSpc>
            </a:pPr>
            <a:r>
              <a:rPr lang="en-US" sz="2800" dirty="0" smtClean="0"/>
              <a:t>Concessions Continued</a:t>
            </a:r>
          </a:p>
          <a:p>
            <a:pPr lvl="1">
              <a:lnSpc>
                <a:spcPct val="90000"/>
              </a:lnSpc>
            </a:pPr>
            <a:r>
              <a:rPr lang="en-US" sz="2400" dirty="0" smtClean="0"/>
              <a:t>Age</a:t>
            </a:r>
          </a:p>
          <a:p>
            <a:pPr lvl="2">
              <a:lnSpc>
                <a:spcPct val="90000"/>
              </a:lnSpc>
            </a:pPr>
            <a:r>
              <a:rPr lang="en-US" sz="2000" dirty="0" smtClean="0"/>
              <a:t>Student median of $16.72 &gt; adult median of $15.75 &gt; senior median of $11.25</a:t>
            </a:r>
          </a:p>
          <a:p>
            <a:pPr lvl="1">
              <a:lnSpc>
                <a:spcPct val="90000"/>
              </a:lnSpc>
            </a:pPr>
            <a:r>
              <a:rPr lang="en-US" sz="2400" smtClean="0"/>
              <a:t>Theater</a:t>
            </a:r>
            <a:endParaRPr lang="en-US" sz="2400" dirty="0" smtClean="0"/>
          </a:p>
          <a:p>
            <a:pPr lvl="2">
              <a:lnSpc>
                <a:spcPct val="90000"/>
              </a:lnSpc>
            </a:pPr>
            <a:r>
              <a:rPr lang="en-US" sz="2000" dirty="0" smtClean="0"/>
              <a:t>The average total spent at Frank’s Theaters is not equal to the average total spent at AMC Theaters (2 – Sample T – Test)</a:t>
            </a:r>
          </a:p>
          <a:p>
            <a:pPr lvl="1">
              <a:lnSpc>
                <a:spcPct val="90000"/>
              </a:lnSpc>
            </a:pPr>
            <a:r>
              <a:rPr lang="en-US" sz="2400" dirty="0" smtClean="0"/>
              <a:t>Cash or Credit?</a:t>
            </a:r>
          </a:p>
          <a:p>
            <a:pPr lvl="2">
              <a:lnSpc>
                <a:spcPct val="90000"/>
              </a:lnSpc>
            </a:pPr>
            <a:r>
              <a:rPr lang="en-US" sz="2000" dirty="0" smtClean="0"/>
              <a:t>The average total spent using cash is not equal to the average total spent using credit (2 – Sample T-Test)</a:t>
            </a:r>
          </a:p>
          <a:p>
            <a:pPr lvl="1">
              <a:lnSpc>
                <a:spcPct val="90000"/>
              </a:lnSpc>
            </a:pPr>
            <a:r>
              <a:rPr lang="en-US" sz="2400" dirty="0" smtClean="0"/>
              <a:t>Matinee or Evening</a:t>
            </a:r>
          </a:p>
          <a:p>
            <a:pPr lvl="2">
              <a:lnSpc>
                <a:spcPct val="90000"/>
              </a:lnSpc>
            </a:pPr>
            <a:r>
              <a:rPr lang="en-US" sz="2000" dirty="0" smtClean="0"/>
              <a:t>The average total spent during Matinee time is not equal to the average total spent during Evening time (2 – Sample T – Test)</a:t>
            </a:r>
          </a:p>
          <a:p>
            <a:pPr lvl="2">
              <a:lnSpc>
                <a:spcPct val="90000"/>
              </a:lnSpc>
            </a:pPr>
            <a:endParaRPr lang="en-US" sz="2000" dirty="0" smtClean="0"/>
          </a:p>
          <a:p>
            <a:pPr>
              <a:lnSpc>
                <a:spcPct val="90000"/>
              </a:lnSpc>
            </a:pPr>
            <a:endParaRPr lang="en-US" sz="2400" dirty="0" smtClean="0"/>
          </a:p>
        </p:txBody>
      </p:sp>
      <p:pic>
        <p:nvPicPr>
          <p:cNvPr id="41986" name="Rectangle 2"/>
          <p:cNvPicPr>
            <a:picLocks noChangeArrowheads="1"/>
          </p:cNvPicPr>
          <p:nvPr/>
        </p:nvPicPr>
        <p:blipFill>
          <a:blip r:embed="rId2" cstate="print"/>
          <a:srcRect/>
          <a:stretch>
            <a:fillRect/>
          </a:stretch>
        </p:blipFill>
        <p:spPr bwMode="auto">
          <a:xfrm>
            <a:off x="1828800" y="228600"/>
            <a:ext cx="7418388" cy="1158875"/>
          </a:xfrm>
          <a:prstGeom prst="rect">
            <a:avLst/>
          </a:prstGeom>
          <a:noFill/>
          <a:ln w="9525">
            <a:noFill/>
            <a:miter lim="800000"/>
            <a:headEnd/>
            <a:tailEnd/>
          </a:ln>
        </p:spPr>
      </p:pic>
      <p:pic>
        <p:nvPicPr>
          <p:cNvPr id="41987" name="Rectangle 2"/>
          <p:cNvPicPr>
            <a:picLocks noChangeArrowheads="1"/>
          </p:cNvPicPr>
          <p:nvPr/>
        </p:nvPicPr>
        <p:blipFill>
          <a:blip r:embed="rId3" cstate="print"/>
          <a:srcRect/>
          <a:stretch>
            <a:fillRect/>
          </a:stretch>
        </p:blipFill>
        <p:spPr bwMode="auto">
          <a:xfrm>
            <a:off x="1371600" y="-228600"/>
            <a:ext cx="7772400" cy="1066800"/>
          </a:xfrm>
          <a:prstGeom prst="rect">
            <a:avLst/>
          </a:prstGeom>
          <a:noFill/>
          <a:ln w="9525">
            <a:noFill/>
            <a:miter lim="800000"/>
            <a:headEnd/>
            <a:tailEnd/>
          </a:ln>
        </p:spPr>
      </p:pic>
      <p:pic>
        <p:nvPicPr>
          <p:cNvPr id="3074" name="Picture 2" descr="http://wannagetmoney.com/wp-content/uploads/2011/03/movie-reel.jpg">
            <a:hlinkClick r:id="rId4" action="ppaction://hlinksldjump"/>
          </p:cNvPr>
          <p:cNvPicPr>
            <a:picLocks noChangeAspect="1" noChangeArrowheads="1"/>
          </p:cNvPicPr>
          <p:nvPr/>
        </p:nvPicPr>
        <p:blipFill>
          <a:blip r:embed="rId5" cstate="print"/>
          <a:srcRect/>
          <a:stretch>
            <a:fillRect/>
          </a:stretch>
        </p:blipFill>
        <p:spPr bwMode="auto">
          <a:xfrm rot="10041722">
            <a:off x="381000" y="457200"/>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bwMode="auto"/>
        <p:txBody>
          <a:bodyPr vert="horz" wrap="square" lIns="91440" tIns="45720" bIns="45720" numCol="1" anchorCtr="0" compatLnSpc="1">
            <a:prstTxWarp prst="textNoShape">
              <a:avLst/>
            </a:prstTxWarp>
          </a:bodyPr>
          <a:lstStyle/>
          <a:p>
            <a:pPr>
              <a:defRPr/>
            </a:pPr>
            <a:endParaRPr lang="en-US" smtClean="0">
              <a:effectLst/>
            </a:endParaRPr>
          </a:p>
        </p:txBody>
      </p:sp>
      <p:sp>
        <p:nvSpPr>
          <p:cNvPr id="43010" name="Rectangle 3"/>
          <p:cNvSpPr>
            <a:spLocks noGrp="1"/>
          </p:cNvSpPr>
          <p:nvPr>
            <p:ph type="body" idx="1"/>
          </p:nvPr>
        </p:nvSpPr>
        <p:spPr/>
        <p:txBody>
          <a:bodyPr/>
          <a:lstStyle/>
          <a:p>
            <a:endParaRPr lang="en-US" smtClean="0"/>
          </a:p>
        </p:txBody>
      </p:sp>
      <p:pic>
        <p:nvPicPr>
          <p:cNvPr id="43011" name="Picture 4" descr="http://3.bp.blogspot.com/_m2n4eh55PWQ/TNAbr8ulgCI/AAAAAAAAAWU/tHqutbndMAo/s1600/Film_projector4.jpg"/>
          <p:cNvPicPr>
            <a:picLocks noChangeAspect="1" noChangeArrowheads="1"/>
          </p:cNvPicPr>
          <p:nvPr/>
        </p:nvPicPr>
        <p:blipFill>
          <a:blip r:embed="rId2" cstate="print"/>
          <a:srcRect l="5203" r="5579" b="27419"/>
          <a:stretch>
            <a:fillRect/>
          </a:stretch>
        </p:blipFill>
        <p:spPr bwMode="auto">
          <a:xfrm>
            <a:off x="0" y="0"/>
            <a:ext cx="9144000" cy="6858000"/>
          </a:xfrm>
          <a:prstGeom prst="rect">
            <a:avLst/>
          </a:prstGeom>
          <a:noFill/>
          <a:ln w="9525">
            <a:noFill/>
            <a:miter lim="800000"/>
            <a:headEnd/>
            <a:tailEnd/>
          </a:ln>
        </p:spPr>
      </p:pic>
      <p:sp>
        <p:nvSpPr>
          <p:cNvPr id="3" name="Snip Diagonal Corner Rectangle 2">
            <a:hlinkClick r:id="rId3" action="ppaction://hlinksldjump"/>
          </p:cNvPr>
          <p:cNvSpPr/>
          <p:nvPr/>
        </p:nvSpPr>
        <p:spPr>
          <a:xfrm>
            <a:off x="152400" y="152400"/>
            <a:ext cx="25146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1. Introduction / History</a:t>
            </a:r>
          </a:p>
        </p:txBody>
      </p:sp>
      <p:sp>
        <p:nvSpPr>
          <p:cNvPr id="4" name="Snip Diagonal Corner Rectangle 3">
            <a:hlinkClick r:id="rId4" action="ppaction://hlinksldjump"/>
          </p:cNvPr>
          <p:cNvSpPr/>
          <p:nvPr/>
        </p:nvSpPr>
        <p:spPr>
          <a:xfrm>
            <a:off x="152400" y="10668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2. Purpose</a:t>
            </a:r>
          </a:p>
        </p:txBody>
      </p:sp>
      <p:sp>
        <p:nvSpPr>
          <p:cNvPr id="5" name="Snip Diagonal Corner Rectangle 4">
            <a:hlinkClick r:id="rId5" action="ppaction://hlinksldjump"/>
          </p:cNvPr>
          <p:cNvSpPr/>
          <p:nvPr/>
        </p:nvSpPr>
        <p:spPr>
          <a:xfrm>
            <a:off x="152400" y="1981200"/>
            <a:ext cx="25146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3. Data Collection</a:t>
            </a:r>
          </a:p>
        </p:txBody>
      </p:sp>
      <p:sp>
        <p:nvSpPr>
          <p:cNvPr id="6" name="Snip Diagonal Corner Rectangle 5">
            <a:hlinkClick r:id="rId6" action="ppaction://hlinksldjump"/>
          </p:cNvPr>
          <p:cNvSpPr/>
          <p:nvPr/>
        </p:nvSpPr>
        <p:spPr>
          <a:xfrm>
            <a:off x="152400" y="28956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4. Exploratory Data Analysis </a:t>
            </a:r>
          </a:p>
        </p:txBody>
      </p:sp>
      <p:sp>
        <p:nvSpPr>
          <p:cNvPr id="7" name="Snip Diagonal Corner Rectangle 6">
            <a:hlinkClick r:id="rId7" action="ppaction://hlinksldjump"/>
          </p:cNvPr>
          <p:cNvSpPr/>
          <p:nvPr/>
        </p:nvSpPr>
        <p:spPr>
          <a:xfrm>
            <a:off x="2819400" y="1524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5. Tests &amp; Intervals</a:t>
            </a:r>
          </a:p>
        </p:txBody>
      </p:sp>
      <p:sp>
        <p:nvSpPr>
          <p:cNvPr id="8" name="Snip Diagonal Corner Rectangle 7">
            <a:hlinkClick r:id="rId8" action="ppaction://hlinksldjump"/>
          </p:cNvPr>
          <p:cNvSpPr/>
          <p:nvPr/>
        </p:nvSpPr>
        <p:spPr>
          <a:xfrm>
            <a:off x="2819400" y="1066800"/>
            <a:ext cx="25146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6. Interactive Activity and Graph</a:t>
            </a:r>
          </a:p>
        </p:txBody>
      </p:sp>
      <p:sp>
        <p:nvSpPr>
          <p:cNvPr id="9" name="Snip Diagonal Corner Rectangle 8">
            <a:hlinkClick r:id="rId9" action="ppaction://hlinksldjump"/>
          </p:cNvPr>
          <p:cNvSpPr/>
          <p:nvPr/>
        </p:nvSpPr>
        <p:spPr>
          <a:xfrm>
            <a:off x="2819400" y="1981200"/>
            <a:ext cx="25146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7. Error and Bias</a:t>
            </a:r>
          </a:p>
        </p:txBody>
      </p:sp>
      <p:sp>
        <p:nvSpPr>
          <p:cNvPr id="10" name="Snip Diagonal Corner Rectangle 9">
            <a:hlinkClick r:id="rId10" action="ppaction://hlinksldjump"/>
          </p:cNvPr>
          <p:cNvSpPr/>
          <p:nvPr/>
        </p:nvSpPr>
        <p:spPr>
          <a:xfrm>
            <a:off x="5486400" y="152400"/>
            <a:ext cx="3048000" cy="762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solidFill>
                  <a:srgbClr val="000000"/>
                </a:solidFill>
                <a:cs typeface="Arial" charset="0"/>
              </a:rPr>
              <a:t>8. Drawing Conclusions: Box Office</a:t>
            </a:r>
          </a:p>
        </p:txBody>
      </p:sp>
      <p:sp>
        <p:nvSpPr>
          <p:cNvPr id="2" name="Snip Diagonal Corner Rectangle 8">
            <a:hlinkClick r:id="rId9" action="ppaction://hlinksldjump"/>
          </p:cNvPr>
          <p:cNvSpPr/>
          <p:nvPr/>
        </p:nvSpPr>
        <p:spPr>
          <a:xfrm>
            <a:off x="5486400" y="1066800"/>
            <a:ext cx="3048000" cy="762000"/>
          </a:xfrm>
          <a:prstGeom prst="snip2DiagRect">
            <a:avLst/>
          </a:prstGeom>
          <a:solidFill>
            <a:schemeClr val="bg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solidFill>
                  <a:srgbClr val="000000"/>
                </a:solidFill>
                <a:cs typeface="Arial" charset="0"/>
              </a:rPr>
              <a:t>9. Drawing Conclusions: Concessions</a:t>
            </a:r>
          </a:p>
        </p:txBody>
      </p:sp>
      <p:sp>
        <p:nvSpPr>
          <p:cNvPr id="12" name="Title 1"/>
          <p:cNvSpPr txBox="1">
            <a:spLocks/>
          </p:cNvSpPr>
          <p:nvPr/>
        </p:nvSpPr>
        <p:spPr>
          <a:xfrm>
            <a:off x="-79375" y="5459413"/>
            <a:ext cx="9144000" cy="1371599"/>
          </a:xfrm>
          <a:prstGeom prst="rect">
            <a:avLst/>
          </a:prstGeom>
        </p:spPr>
        <p:txBody>
          <a:bodyPr anchor="b">
            <a:scene3d>
              <a:camera prst="orthographicFront"/>
              <a:lightRig rig="soft" dir="t">
                <a:rot lat="0" lon="0" rev="2400000"/>
              </a:lightRig>
            </a:scene3d>
            <a:sp3d>
              <a:bevelT w="19050" h="12700"/>
            </a:sp3d>
          </a:bodyPr>
          <a:lstStyle/>
          <a:p>
            <a:pPr marL="54864" algn="ctr" fontAlgn="auto">
              <a:spcAft>
                <a:spcPts val="0"/>
              </a:spcAft>
              <a:defRPr/>
            </a:pPr>
            <a:r>
              <a:rPr lang="en-US" sz="6600">
                <a:effectLst>
                  <a:outerShdw blurRad="38100" dist="25500" dir="5400000" algn="tl" rotWithShape="0">
                    <a:srgbClr val="000000">
                      <a:satMod val="180000"/>
                      <a:alpha val="75000"/>
                    </a:srgbClr>
                  </a:outerShdw>
                </a:effectLst>
                <a:latin typeface="+mj-lt"/>
                <a:ea typeface="+mj-ea"/>
                <a:cs typeface="+mj-cs"/>
              </a:rPr>
              <a:t>Wanna Catch A Movie?</a:t>
            </a:r>
            <a:endParaRPr lang="en-US" sz="6600" dirty="0">
              <a:effectLst>
                <a:outerShdw blurRad="38100" dist="25500" dir="5400000" algn="tl" rotWithShape="0">
                  <a:srgbClr val="000000">
                    <a:satMod val="180000"/>
                    <a:alpha val="75000"/>
                  </a:srgbClr>
                </a:outerShdw>
              </a:effectLst>
              <a:latin typeface="+mj-lt"/>
              <a:ea typeface="+mj-ea"/>
              <a:cs typeface="+mj-cs"/>
            </a:endParaRPr>
          </a:p>
        </p:txBody>
      </p:sp>
      <p:sp>
        <p:nvSpPr>
          <p:cNvPr id="43022" name="Snip Diagonal Corner Rectangle 8">
            <a:hlinkClick r:id="rId11" action="ppaction://hlinksldjump"/>
          </p:cNvPr>
          <p:cNvSpPr>
            <a:spLocks noChangeArrowheads="1"/>
          </p:cNvSpPr>
          <p:nvPr/>
        </p:nvSpPr>
        <p:spPr bwMode="auto">
          <a:xfrm rot="-507927">
            <a:off x="3276600" y="3352800"/>
            <a:ext cx="5562600" cy="1676400"/>
          </a:xfrm>
          <a:custGeom>
            <a:avLst/>
            <a:gdLst>
              <a:gd name="T0" fmla="*/ 12305145 w 2514600"/>
              <a:gd name="T1" fmla="*/ 1844040 h 762000"/>
              <a:gd name="T2" fmla="*/ 6152572 w 2514600"/>
              <a:gd name="T3" fmla="*/ 3688080 h 762000"/>
              <a:gd name="T4" fmla="*/ 0 w 2514600"/>
              <a:gd name="T5" fmla="*/ 1844040 h 762000"/>
              <a:gd name="T6" fmla="*/ 6152572 w 2514600"/>
              <a:gd name="T7" fmla="*/ 0 h 762000"/>
              <a:gd name="T8" fmla="*/ 0 60000 65536"/>
              <a:gd name="T9" fmla="*/ 5898240 60000 65536"/>
              <a:gd name="T10" fmla="*/ 11796480 60000 65536"/>
              <a:gd name="T11" fmla="*/ 17694720 60000 65536"/>
              <a:gd name="T12" fmla="*/ 63501 w 2514600"/>
              <a:gd name="T13" fmla="*/ 63501 h 762000"/>
              <a:gd name="T14" fmla="*/ 2451098 w 2514600"/>
              <a:gd name="T15" fmla="*/ 698499 h 762000"/>
            </a:gdLst>
            <a:ahLst/>
            <a:cxnLst>
              <a:cxn ang="T8">
                <a:pos x="T0" y="T1"/>
              </a:cxn>
              <a:cxn ang="T9">
                <a:pos x="T2" y="T3"/>
              </a:cxn>
              <a:cxn ang="T10">
                <a:pos x="T4" y="T5"/>
              </a:cxn>
              <a:cxn ang="T11">
                <a:pos x="T6" y="T7"/>
              </a:cxn>
            </a:cxnLst>
            <a:rect l="T12" t="T13" r="T14" b="T15"/>
            <a:pathLst>
              <a:path w="2514600" h="762000">
                <a:moveTo>
                  <a:pt x="0" y="0"/>
                </a:moveTo>
                <a:lnTo>
                  <a:pt x="2387597" y="0"/>
                </a:lnTo>
                <a:lnTo>
                  <a:pt x="2514600" y="127003"/>
                </a:lnTo>
                <a:lnTo>
                  <a:pt x="2514600" y="762000"/>
                </a:lnTo>
                <a:lnTo>
                  <a:pt x="127003" y="762000"/>
                </a:lnTo>
                <a:lnTo>
                  <a:pt x="0" y="634997"/>
                </a:lnTo>
                <a:lnTo>
                  <a:pt x="0" y="0"/>
                </a:lnTo>
                <a:close/>
              </a:path>
            </a:pathLst>
          </a:custGeom>
          <a:solidFill>
            <a:srgbClr val="C0C0C0">
              <a:alpha val="59999"/>
            </a:srgbClr>
          </a:solidFill>
          <a:ln w="38100" algn="ctr">
            <a:solidFill>
              <a:schemeClr val="bg1"/>
            </a:solidFill>
            <a:miter lim="800000"/>
            <a:headEnd/>
            <a:tailEnd/>
          </a:ln>
        </p:spPr>
        <p:txBody>
          <a:bodyPr anchor="ctr"/>
          <a:lstStyle/>
          <a:p>
            <a:pPr algn="ctr"/>
            <a:r>
              <a:rPr lang="en-US" sz="4800">
                <a:solidFill>
                  <a:srgbClr val="000000"/>
                </a:solidFill>
                <a:latin typeface="Rockwell" pitchFamily="18" charset="0"/>
              </a:rPr>
              <a:t>Final Conclusions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2925" y="324973"/>
            <a:ext cx="6940550" cy="1143000"/>
          </a:xfrm>
        </p:spPr>
        <p:txBody>
          <a:bodyPr>
            <a:normAutofit fontScale="90000"/>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Introduction and Topic History</a:t>
            </a:r>
            <a:endParaRPr lang="en-US" dirty="0">
              <a:solidFill>
                <a:schemeClr val="tx2">
                  <a:tint val="100000"/>
                  <a:shade val="90000"/>
                  <a:satMod val="250000"/>
                  <a:alpha val="100000"/>
                </a:schemeClr>
              </a:solidFill>
            </a:endParaRPr>
          </a:p>
        </p:txBody>
      </p:sp>
      <p:pic>
        <p:nvPicPr>
          <p:cNvPr id="307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81000" y="457200"/>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16387" name="Content Placeholder 2"/>
          <p:cNvSpPr>
            <a:spLocks noGrp="1"/>
          </p:cNvSpPr>
          <p:nvPr>
            <p:ph idx="1"/>
          </p:nvPr>
        </p:nvSpPr>
        <p:spPr>
          <a:xfrm>
            <a:off x="152400" y="1524000"/>
            <a:ext cx="8839200" cy="5029200"/>
          </a:xfrm>
        </p:spPr>
        <p:txBody>
          <a:bodyPr/>
          <a:lstStyle/>
          <a:p>
            <a:pPr eaLnBrk="1" hangingPunct="1"/>
            <a:r>
              <a:rPr lang="en-US" smtClean="0"/>
              <a:t>Collected data pertaining to movies</a:t>
            </a:r>
          </a:p>
          <a:p>
            <a:pPr eaLnBrk="1" hangingPunct="1"/>
            <a:r>
              <a:rPr lang="en-US" smtClean="0"/>
              <a:t>Frank’s Theaters</a:t>
            </a:r>
          </a:p>
          <a:p>
            <a:pPr marL="742950" lvl="1" indent="-285750"/>
            <a:r>
              <a:rPr lang="en-US" altLang="zh-CN" smtClean="0">
                <a:ea typeface="宋体" pitchFamily="2" charset="-122"/>
              </a:rPr>
              <a:t>Founded in 1906 by Samuel Frank</a:t>
            </a:r>
          </a:p>
          <a:p>
            <a:pPr marL="742950" lvl="1" indent="-285750"/>
            <a:r>
              <a:rPr lang="en-US" altLang="zh-CN" smtClean="0">
                <a:ea typeface="宋体" pitchFamily="2" charset="-122"/>
              </a:rPr>
              <a:t>Owned/managed 150+ entertainment facilities</a:t>
            </a:r>
          </a:p>
          <a:p>
            <a:pPr marL="742950" lvl="1" indent="-285750"/>
            <a:r>
              <a:rPr lang="en-US" altLang="zh-CN" smtClean="0">
                <a:ea typeface="宋体" pitchFamily="2" charset="-122"/>
              </a:rPr>
              <a:t>Helped Penn-Jersey areas develop</a:t>
            </a:r>
          </a:p>
          <a:p>
            <a:pPr marL="742950" lvl="1" indent="-285750"/>
            <a:r>
              <a:rPr lang="en-US" altLang="zh-CN" smtClean="0">
                <a:ea typeface="宋体" pitchFamily="2" charset="-122"/>
              </a:rPr>
              <a:t>Owns several other types of entertainment facilities</a:t>
            </a:r>
          </a:p>
          <a:p>
            <a:r>
              <a:rPr lang="en-US" smtClean="0"/>
              <a:t>AMC Theaters</a:t>
            </a:r>
          </a:p>
          <a:p>
            <a:pPr marL="742950" lvl="1" indent="-285750"/>
            <a:r>
              <a:rPr lang="en-US" altLang="zh-CN" smtClean="0">
                <a:ea typeface="宋体" pitchFamily="2" charset="-122"/>
              </a:rPr>
              <a:t>Founded by Dubinski brothers’ in 1920</a:t>
            </a:r>
          </a:p>
          <a:p>
            <a:pPr marL="742950" lvl="1" indent="-285750"/>
            <a:r>
              <a:rPr lang="en-US" altLang="zh-CN" smtClean="0">
                <a:ea typeface="宋体" pitchFamily="2" charset="-122"/>
              </a:rPr>
              <a:t>Began multi-screen theatres</a:t>
            </a:r>
          </a:p>
          <a:p>
            <a:pPr marL="742950" lvl="1" indent="-285750"/>
            <a:r>
              <a:rPr lang="en-US" altLang="zh-CN" smtClean="0">
                <a:ea typeface="宋体" pitchFamily="2" charset="-122"/>
              </a:rPr>
              <a:t>Created many innovations for the theatre industry</a:t>
            </a:r>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Rectangle 2"/>
          <p:cNvPicPr>
            <a:picLocks noChangeArrowheads="1"/>
          </p:cNvPicPr>
          <p:nvPr/>
        </p:nvPicPr>
        <p:blipFill>
          <a:blip r:embed="rId2" cstate="print"/>
          <a:srcRect/>
          <a:stretch>
            <a:fillRect/>
          </a:stretch>
        </p:blipFill>
        <p:spPr bwMode="auto">
          <a:xfrm>
            <a:off x="838200" y="228600"/>
            <a:ext cx="7418388" cy="1158875"/>
          </a:xfrm>
          <a:prstGeom prst="rect">
            <a:avLst/>
          </a:prstGeom>
          <a:noFill/>
          <a:ln w="9525">
            <a:noFill/>
            <a:miter lim="800000"/>
            <a:headEnd/>
            <a:tailEnd/>
          </a:ln>
        </p:spPr>
      </p:pic>
      <p:pic>
        <p:nvPicPr>
          <p:cNvPr id="44034" name="Rectangle 2"/>
          <p:cNvPicPr>
            <a:picLocks noChangeArrowheads="1"/>
          </p:cNvPicPr>
          <p:nvPr/>
        </p:nvPicPr>
        <p:blipFill>
          <a:blip r:embed="rId3" cstate="print"/>
          <a:srcRect/>
          <a:stretch>
            <a:fillRect/>
          </a:stretch>
        </p:blipFill>
        <p:spPr bwMode="auto">
          <a:xfrm>
            <a:off x="0" y="-228600"/>
            <a:ext cx="7772400" cy="1066800"/>
          </a:xfrm>
          <a:prstGeom prst="rect">
            <a:avLst/>
          </a:prstGeom>
          <a:noFill/>
          <a:ln w="9525">
            <a:noFill/>
            <a:miter lim="800000"/>
            <a:headEnd/>
            <a:tailEnd/>
          </a:ln>
        </p:spPr>
      </p:pic>
      <p:sp>
        <p:nvSpPr>
          <p:cNvPr id="44035" name="Rectangle 9"/>
          <p:cNvSpPr>
            <a:spLocks noGrp="1"/>
          </p:cNvSpPr>
          <p:nvPr>
            <p:ph type="body" idx="1"/>
          </p:nvPr>
        </p:nvSpPr>
        <p:spPr>
          <a:xfrm>
            <a:off x="228600" y="1676400"/>
            <a:ext cx="8229600" cy="4525963"/>
          </a:xfrm>
        </p:spPr>
        <p:txBody>
          <a:bodyPr/>
          <a:lstStyle/>
          <a:p>
            <a:pPr lvl="2" algn="ctr">
              <a:lnSpc>
                <a:spcPct val="90000"/>
              </a:lnSpc>
              <a:buFont typeface="Wingdings 2" pitchFamily="18" charset="2"/>
              <a:buNone/>
            </a:pPr>
            <a:r>
              <a:rPr lang="en-US" sz="3600" smtClean="0"/>
              <a:t>Original Purposes</a:t>
            </a:r>
          </a:p>
          <a:p>
            <a:pPr>
              <a:lnSpc>
                <a:spcPct val="90000"/>
              </a:lnSpc>
            </a:pPr>
            <a:endParaRPr lang="en-US" sz="4400" smtClean="0"/>
          </a:p>
        </p:txBody>
      </p:sp>
      <p:sp>
        <p:nvSpPr>
          <p:cNvPr id="44036" name="Text Box 10"/>
          <p:cNvSpPr txBox="1">
            <a:spLocks noChangeArrowheads="1"/>
          </p:cNvSpPr>
          <p:nvPr/>
        </p:nvSpPr>
        <p:spPr bwMode="auto">
          <a:xfrm>
            <a:off x="1295400" y="2286000"/>
            <a:ext cx="1828800" cy="366713"/>
          </a:xfrm>
          <a:prstGeom prst="rect">
            <a:avLst/>
          </a:prstGeom>
          <a:noFill/>
          <a:ln w="9525">
            <a:noFill/>
            <a:miter lim="800000"/>
            <a:headEnd/>
            <a:tailEnd/>
          </a:ln>
        </p:spPr>
        <p:txBody>
          <a:bodyPr>
            <a:spAutoFit/>
          </a:bodyPr>
          <a:lstStyle/>
          <a:p>
            <a:pPr>
              <a:spcBef>
                <a:spcPct val="50000"/>
              </a:spcBef>
            </a:pPr>
            <a:endParaRPr lang="en-US"/>
          </a:p>
        </p:txBody>
      </p:sp>
      <p:sp>
        <p:nvSpPr>
          <p:cNvPr id="44037" name="Text Box 12"/>
          <p:cNvSpPr txBox="1">
            <a:spLocks noChangeArrowheads="1"/>
          </p:cNvSpPr>
          <p:nvPr/>
        </p:nvSpPr>
        <p:spPr bwMode="auto">
          <a:xfrm>
            <a:off x="228600" y="2286000"/>
            <a:ext cx="4267200" cy="941388"/>
          </a:xfrm>
          <a:prstGeom prst="rect">
            <a:avLst/>
          </a:prstGeom>
          <a:noFill/>
          <a:ln w="25400">
            <a:solidFill>
              <a:schemeClr val="tx2"/>
            </a:solidFill>
            <a:miter lim="800000"/>
            <a:headEnd/>
            <a:tailEnd/>
          </a:ln>
        </p:spPr>
        <p:txBody>
          <a:bodyPr>
            <a:spAutoFit/>
          </a:bodyPr>
          <a:lstStyle/>
          <a:p>
            <a:pPr algn="ctr"/>
            <a:r>
              <a:rPr lang="en-US">
                <a:latin typeface="Rockwell" pitchFamily="18" charset="0"/>
              </a:rPr>
              <a:t>To determine the current most popular genre of movie based on ticket sales.</a:t>
            </a:r>
          </a:p>
        </p:txBody>
      </p:sp>
      <p:sp>
        <p:nvSpPr>
          <p:cNvPr id="44038" name="Text Box 15"/>
          <p:cNvSpPr txBox="1">
            <a:spLocks noChangeArrowheads="1"/>
          </p:cNvSpPr>
          <p:nvPr/>
        </p:nvSpPr>
        <p:spPr bwMode="auto">
          <a:xfrm>
            <a:off x="4572000" y="2286000"/>
            <a:ext cx="4267200" cy="941388"/>
          </a:xfrm>
          <a:prstGeom prst="rect">
            <a:avLst/>
          </a:prstGeom>
          <a:noFill/>
          <a:ln w="25400">
            <a:solidFill>
              <a:schemeClr val="tx2"/>
            </a:solidFill>
            <a:miter lim="800000"/>
            <a:headEnd/>
            <a:tailEnd/>
          </a:ln>
        </p:spPr>
        <p:txBody>
          <a:bodyPr>
            <a:spAutoFit/>
          </a:bodyPr>
          <a:lstStyle/>
          <a:p>
            <a:pPr algn="ctr">
              <a:buClr>
                <a:schemeClr val="accent1"/>
              </a:buClr>
              <a:buSzPct val="70000"/>
              <a:buFont typeface="Wingdings 2" pitchFamily="18" charset="2"/>
              <a:buNone/>
            </a:pPr>
            <a:r>
              <a:rPr lang="en-US">
                <a:latin typeface="Rockwell" pitchFamily="18" charset="0"/>
              </a:rPr>
              <a:t>To determine how much the average person spends on concessions at the movies.</a:t>
            </a:r>
          </a:p>
        </p:txBody>
      </p:sp>
      <p:sp>
        <p:nvSpPr>
          <p:cNvPr id="44039" name="Text Box 16"/>
          <p:cNvSpPr txBox="1">
            <a:spLocks noChangeArrowheads="1"/>
          </p:cNvSpPr>
          <p:nvPr/>
        </p:nvSpPr>
        <p:spPr bwMode="auto">
          <a:xfrm>
            <a:off x="609600" y="4191000"/>
            <a:ext cx="7924800" cy="2308225"/>
          </a:xfrm>
          <a:prstGeom prst="rect">
            <a:avLst/>
          </a:prstGeom>
          <a:noFill/>
          <a:ln w="25400">
            <a:solidFill>
              <a:srgbClr val="C0C0C0"/>
            </a:solidFill>
            <a:miter lim="800000"/>
            <a:headEnd/>
            <a:tailEnd/>
          </a:ln>
        </p:spPr>
        <p:txBody>
          <a:bodyPr>
            <a:spAutoFit/>
          </a:bodyPr>
          <a:lstStyle/>
          <a:p>
            <a:pPr algn="ctr">
              <a:spcBef>
                <a:spcPct val="50000"/>
              </a:spcBef>
              <a:buFontTx/>
              <a:buChar char="•"/>
            </a:pPr>
            <a:r>
              <a:rPr lang="en-US" b="1">
                <a:latin typeface="Rockwell" pitchFamily="18" charset="0"/>
              </a:rPr>
              <a:t> </a:t>
            </a:r>
            <a:r>
              <a:rPr lang="en-US" sz="2400" b="1">
                <a:latin typeface="Rockwell" pitchFamily="18" charset="0"/>
              </a:rPr>
              <a:t>The most popular movie genre, overall, is the family move genre.</a:t>
            </a:r>
          </a:p>
          <a:p>
            <a:pPr algn="ctr">
              <a:spcBef>
                <a:spcPct val="50000"/>
              </a:spcBef>
            </a:pPr>
            <a:endParaRPr lang="en-US" sz="2400" b="1">
              <a:latin typeface="Rockwell" pitchFamily="18" charset="0"/>
            </a:endParaRPr>
          </a:p>
          <a:p>
            <a:pPr algn="ctr">
              <a:spcBef>
                <a:spcPct val="50000"/>
              </a:spcBef>
              <a:buFontTx/>
              <a:buChar char="•"/>
            </a:pPr>
            <a:r>
              <a:rPr lang="en-US" sz="2400" b="1">
                <a:latin typeface="Rockwell" pitchFamily="18" charset="0"/>
              </a:rPr>
              <a:t> The average person spends between $15.97 and $20.11 at concessions.</a:t>
            </a:r>
          </a:p>
        </p:txBody>
      </p:sp>
      <p:sp>
        <p:nvSpPr>
          <p:cNvPr id="44040" name="Text Box 17"/>
          <p:cNvSpPr txBox="1">
            <a:spLocks noChangeArrowheads="1"/>
          </p:cNvSpPr>
          <p:nvPr/>
        </p:nvSpPr>
        <p:spPr bwMode="auto">
          <a:xfrm>
            <a:off x="2209800" y="3581400"/>
            <a:ext cx="3886200" cy="1409700"/>
          </a:xfrm>
          <a:prstGeom prst="rect">
            <a:avLst/>
          </a:prstGeom>
          <a:noFill/>
          <a:ln w="9525">
            <a:noFill/>
            <a:miter lim="800000"/>
            <a:headEnd/>
            <a:tailEnd/>
          </a:ln>
        </p:spPr>
        <p:txBody>
          <a:bodyPr>
            <a:spAutoFit/>
          </a:bodyPr>
          <a:lstStyle/>
          <a:p>
            <a:pPr lvl="2" algn="ctr" eaLnBrk="0" hangingPunct="0">
              <a:lnSpc>
                <a:spcPct val="90000"/>
              </a:lnSpc>
              <a:spcBef>
                <a:spcPts val="400"/>
              </a:spcBef>
              <a:buClr>
                <a:srgbClr val="A8CDD7"/>
              </a:buClr>
              <a:buSzPct val="100000"/>
              <a:buFont typeface="Wingdings 2" pitchFamily="18" charset="2"/>
              <a:buNone/>
            </a:pPr>
            <a:r>
              <a:rPr lang="en-US" sz="3600">
                <a:latin typeface="Rockwell" pitchFamily="18" charset="0"/>
              </a:rPr>
              <a:t>Conclusions</a:t>
            </a:r>
          </a:p>
          <a:p>
            <a:pPr>
              <a:spcBef>
                <a:spcPct val="50000"/>
              </a:spcBef>
            </a:pPr>
            <a:endParaRPr lang="en-US" sz="3600">
              <a:latin typeface="Rockwell"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Purpose</a:t>
            </a:r>
            <a:endParaRPr lang="en-US" dirty="0">
              <a:solidFill>
                <a:schemeClr val="tx2">
                  <a:tint val="100000"/>
                  <a:shade val="90000"/>
                  <a:satMod val="250000"/>
                  <a:alpha val="100000"/>
                </a:schemeClr>
              </a:solidFill>
            </a:endParaRPr>
          </a:p>
        </p:txBody>
      </p:sp>
      <p:sp>
        <p:nvSpPr>
          <p:cNvPr id="17410" name="Content Placeholder 2"/>
          <p:cNvSpPr>
            <a:spLocks noGrp="1"/>
          </p:cNvSpPr>
          <p:nvPr>
            <p:ph idx="1"/>
          </p:nvPr>
        </p:nvSpPr>
        <p:spPr/>
        <p:txBody>
          <a:bodyPr/>
          <a:lstStyle/>
          <a:p>
            <a:pPr eaLnBrk="1" hangingPunct="1"/>
            <a:r>
              <a:rPr lang="en-US" smtClean="0"/>
              <a:t>To determine the current most popular genre of movie based on ticket sales</a:t>
            </a:r>
          </a:p>
          <a:p>
            <a:pPr lvl="1" eaLnBrk="1" hangingPunct="1"/>
            <a:r>
              <a:rPr lang="en-US" smtClean="0"/>
              <a:t>And how certain variables affect the sales</a:t>
            </a:r>
          </a:p>
          <a:p>
            <a:pPr lvl="1" eaLnBrk="1" hangingPunct="1">
              <a:buFontTx/>
              <a:buNone/>
            </a:pPr>
            <a:endParaRPr lang="en-US" smtClean="0"/>
          </a:p>
          <a:p>
            <a:pPr eaLnBrk="1" hangingPunct="1"/>
            <a:r>
              <a:rPr lang="en-US" smtClean="0"/>
              <a:t>To determine how much the average person spends on concessions at the movies</a:t>
            </a:r>
          </a:p>
          <a:p>
            <a:pPr lvl="1" eaLnBrk="1" hangingPunct="1"/>
            <a:r>
              <a:rPr lang="en-US" smtClean="0"/>
              <a:t>And how certain variables affect how much one spends</a:t>
            </a:r>
          </a:p>
          <a:p>
            <a:pPr eaLnBrk="1" hangingPunct="1"/>
            <a:endParaRPr lang="en-US" smtClean="0"/>
          </a:p>
        </p:txBody>
      </p:sp>
      <p:pic>
        <p:nvPicPr>
          <p:cNvPr id="5"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Data Collection</a:t>
            </a:r>
            <a:endParaRPr lang="en-US" dirty="0">
              <a:solidFill>
                <a:schemeClr val="tx2">
                  <a:tint val="100000"/>
                  <a:shade val="90000"/>
                  <a:satMod val="250000"/>
                  <a:alpha val="100000"/>
                </a:schemeClr>
              </a:solidFill>
            </a:endParaRPr>
          </a:p>
        </p:txBody>
      </p:sp>
      <p:sp>
        <p:nvSpPr>
          <p:cNvPr id="18434" name="Content Placeholder 2"/>
          <p:cNvSpPr>
            <a:spLocks noGrp="1"/>
          </p:cNvSpPr>
          <p:nvPr>
            <p:ph idx="1"/>
          </p:nvPr>
        </p:nvSpPr>
        <p:spPr>
          <a:xfrm>
            <a:off x="457200" y="1600200"/>
            <a:ext cx="8229600" cy="4525963"/>
          </a:xfrm>
        </p:spPr>
        <p:txBody>
          <a:bodyPr/>
          <a:lstStyle/>
          <a:p>
            <a:pPr algn="ctr" eaLnBrk="1" hangingPunct="1"/>
            <a:r>
              <a:rPr lang="en-US" sz="2400" smtClean="0"/>
              <a:t>Frank’s Theaters and AMC (309 Montgomeryville)</a:t>
            </a:r>
          </a:p>
          <a:p>
            <a:pPr algn="ctr" eaLnBrk="1" hangingPunct="1"/>
            <a:r>
              <a:rPr lang="en-US" sz="2400" smtClean="0"/>
              <a:t>Spent time that spanned matinee and evening sales</a:t>
            </a:r>
          </a:p>
          <a:p>
            <a:pPr algn="ctr" eaLnBrk="1" hangingPunct="1"/>
            <a:r>
              <a:rPr lang="en-US" sz="2400" smtClean="0"/>
              <a:t>Recorded data for every fourth customer at both box office and concessions</a:t>
            </a:r>
          </a:p>
          <a:p>
            <a:pPr eaLnBrk="1" hangingPunct="1"/>
            <a:endParaRPr lang="en-US" smtClean="0"/>
          </a:p>
        </p:txBody>
      </p:sp>
      <p:pic>
        <p:nvPicPr>
          <p:cNvPr id="5"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6" name="Content Placeholder 2"/>
          <p:cNvSpPr txBox="1">
            <a:spLocks/>
          </p:cNvSpPr>
          <p:nvPr/>
        </p:nvSpPr>
        <p:spPr>
          <a:xfrm>
            <a:off x="311150" y="3216275"/>
            <a:ext cx="8991600" cy="3962400"/>
          </a:xfrm>
          <a:prstGeom prst="rect">
            <a:avLst/>
          </a:prstGeom>
        </p:spPr>
        <p:txBody>
          <a:bodyPr numCol="2">
            <a:normAutofit lnSpcReduction="10000"/>
          </a:bodyPr>
          <a:lstStyle/>
          <a:p>
            <a:pPr marL="292100" indent="-292100" fontAlgn="auto">
              <a:spcBef>
                <a:spcPts val="0"/>
              </a:spcBef>
              <a:spcAft>
                <a:spcPts val="0"/>
              </a:spcAft>
              <a:buClr>
                <a:schemeClr val="accent1"/>
              </a:buClr>
              <a:buSzPct val="70000"/>
              <a:buFont typeface="Wingdings 2"/>
              <a:buChar char=""/>
              <a:defRPr/>
            </a:pPr>
            <a:r>
              <a:rPr lang="en-US" sz="2400" dirty="0">
                <a:latin typeface="+mn-lt"/>
                <a:cs typeface="+mn-cs"/>
              </a:rPr>
              <a:t>Box Office</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Genre of Movie purchased</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Gender</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How many tickets purchased</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Age (Child, Student, Adult, Senior)</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Time of Day</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Which Theater</a:t>
            </a:r>
          </a:p>
          <a:p>
            <a:pPr marL="749300" lvl="1" indent="-292100" fontAlgn="auto">
              <a:spcBef>
                <a:spcPts val="0"/>
              </a:spcBef>
              <a:spcAft>
                <a:spcPts val="0"/>
              </a:spcAft>
              <a:buClr>
                <a:schemeClr val="accent1"/>
              </a:buClr>
              <a:buSzPct val="70000"/>
              <a:buFont typeface="Wingdings 2"/>
              <a:buChar char=""/>
              <a:defRPr/>
            </a:pPr>
            <a:endParaRPr lang="en-US" sz="2400" dirty="0">
              <a:latin typeface="+mn-lt"/>
              <a:cs typeface="+mn-cs"/>
            </a:endParaRPr>
          </a:p>
          <a:p>
            <a:pPr marL="292100" indent="-292100" fontAlgn="auto">
              <a:spcBef>
                <a:spcPts val="0"/>
              </a:spcBef>
              <a:spcAft>
                <a:spcPts val="0"/>
              </a:spcAft>
              <a:buClr>
                <a:schemeClr val="accent1"/>
              </a:buClr>
              <a:buSzPct val="70000"/>
              <a:defRPr/>
            </a:pPr>
            <a:endParaRPr lang="en-US" sz="2400" dirty="0">
              <a:latin typeface="+mn-lt"/>
              <a:cs typeface="+mn-cs"/>
            </a:endParaRPr>
          </a:p>
          <a:p>
            <a:pPr marL="292100" indent="-292100" fontAlgn="auto">
              <a:spcBef>
                <a:spcPts val="0"/>
              </a:spcBef>
              <a:spcAft>
                <a:spcPts val="0"/>
              </a:spcAft>
              <a:buClr>
                <a:schemeClr val="accent1"/>
              </a:buClr>
              <a:buSzPct val="70000"/>
              <a:buFont typeface="Wingdings 2"/>
              <a:buChar char=""/>
              <a:defRPr/>
            </a:pPr>
            <a:r>
              <a:rPr lang="en-US" sz="2400" dirty="0">
                <a:latin typeface="+mn-lt"/>
                <a:cs typeface="+mn-cs"/>
              </a:rPr>
              <a:t>Concessions</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Total spent</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Gender</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How many people in party</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Age (Child, Student, Adult, Senior)</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Time of Day</a:t>
            </a:r>
          </a:p>
          <a:p>
            <a:pPr marL="749300" lvl="1" indent="-292100" fontAlgn="auto">
              <a:spcBef>
                <a:spcPts val="0"/>
              </a:spcBef>
              <a:spcAft>
                <a:spcPts val="0"/>
              </a:spcAft>
              <a:buClr>
                <a:schemeClr val="accent1"/>
              </a:buClr>
              <a:buSzPct val="70000"/>
              <a:buFont typeface="Wingdings 2"/>
              <a:buChar char=""/>
              <a:defRPr/>
            </a:pPr>
            <a:r>
              <a:rPr lang="en-US" sz="2400" dirty="0">
                <a:latin typeface="+mn-lt"/>
                <a:cs typeface="+mn-cs"/>
              </a:rPr>
              <a:t>Which Theater</a:t>
            </a:r>
          </a:p>
          <a:p>
            <a:pPr marL="640080" lvl="1" indent="-228600" fontAlgn="auto">
              <a:spcBef>
                <a:spcPts val="400"/>
              </a:spcBef>
              <a:spcAft>
                <a:spcPts val="0"/>
              </a:spcAft>
              <a:buClr>
                <a:schemeClr val="accent2"/>
              </a:buClr>
              <a:buSzPct val="90000"/>
              <a:buFontTx/>
              <a:buChar char="•"/>
              <a:defRPr/>
            </a:pPr>
            <a:endParaRPr lang="en-US" sz="2600" dirty="0">
              <a:latin typeface="+mn-l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Exploratory Data Analysis</a:t>
            </a:r>
            <a:endParaRPr lang="en-US" dirty="0">
              <a:solidFill>
                <a:schemeClr val="tx2">
                  <a:tint val="100000"/>
                  <a:shade val="90000"/>
                  <a:satMod val="250000"/>
                  <a:alpha val="100000"/>
                </a:schemeClr>
              </a:solidFill>
            </a:endParaRP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sp>
        <p:nvSpPr>
          <p:cNvPr id="5" name="Snip Diagonal Corner Rectangle 4">
            <a:hlinkClick r:id="rId4" action="ppaction://hlinksldjump"/>
          </p:cNvPr>
          <p:cNvSpPr/>
          <p:nvPr/>
        </p:nvSpPr>
        <p:spPr>
          <a:xfrm>
            <a:off x="304800" y="2667000"/>
            <a:ext cx="4038600" cy="1143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Frequency</a:t>
            </a:r>
          </a:p>
        </p:txBody>
      </p:sp>
      <p:sp>
        <p:nvSpPr>
          <p:cNvPr id="6" name="Snip Diagonal Corner Rectangle 5">
            <a:hlinkClick r:id="rId5" action="ppaction://hlinksldjump"/>
          </p:cNvPr>
          <p:cNvSpPr/>
          <p:nvPr/>
        </p:nvSpPr>
        <p:spPr>
          <a:xfrm>
            <a:off x="304800" y="3962400"/>
            <a:ext cx="4038600" cy="1143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by Gender</a:t>
            </a:r>
          </a:p>
        </p:txBody>
      </p:sp>
      <p:sp>
        <p:nvSpPr>
          <p:cNvPr id="7" name="Snip Diagonal Corner Rectangle 6">
            <a:hlinkClick r:id="rId6" action="ppaction://hlinksldjump"/>
          </p:cNvPr>
          <p:cNvSpPr/>
          <p:nvPr/>
        </p:nvSpPr>
        <p:spPr>
          <a:xfrm>
            <a:off x="304800" y="5334000"/>
            <a:ext cx="4038600" cy="1143000"/>
          </a:xfrm>
          <a:prstGeom prst="snip2DiagRect">
            <a:avLst/>
          </a:prstGeom>
          <a:solidFill>
            <a:schemeClr val="tx1">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Movie Genre by Age</a:t>
            </a:r>
          </a:p>
        </p:txBody>
      </p:sp>
      <p:sp>
        <p:nvSpPr>
          <p:cNvPr id="11" name="Snip Diagonal Corner Rectangle 10">
            <a:hlinkClick r:id="rId7" action="ppaction://hlinksldjump"/>
          </p:cNvPr>
          <p:cNvSpPr/>
          <p:nvPr/>
        </p:nvSpPr>
        <p:spPr>
          <a:xfrm>
            <a:off x="4648200" y="2667000"/>
            <a:ext cx="4038600" cy="11430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a:t>
            </a:r>
          </a:p>
        </p:txBody>
      </p:sp>
      <p:sp>
        <p:nvSpPr>
          <p:cNvPr id="12" name="Snip Diagonal Corner Rectangle 11">
            <a:hlinkClick r:id="rId8" action="ppaction://hlinksldjump"/>
          </p:cNvPr>
          <p:cNvSpPr/>
          <p:nvPr/>
        </p:nvSpPr>
        <p:spPr>
          <a:xfrm>
            <a:off x="6705600" y="4038600"/>
            <a:ext cx="1981200" cy="11430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by Gender</a:t>
            </a:r>
          </a:p>
        </p:txBody>
      </p:sp>
      <p:sp>
        <p:nvSpPr>
          <p:cNvPr id="13" name="Snip Diagonal Corner Rectangle 12">
            <a:hlinkClick r:id="rId9" action="ppaction://hlinksldjump"/>
          </p:cNvPr>
          <p:cNvSpPr/>
          <p:nvPr/>
        </p:nvSpPr>
        <p:spPr>
          <a:xfrm>
            <a:off x="4648200" y="4038600"/>
            <a:ext cx="1981200" cy="11430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by Age</a:t>
            </a:r>
          </a:p>
        </p:txBody>
      </p:sp>
      <p:sp>
        <p:nvSpPr>
          <p:cNvPr id="14" name="Snip Diagonal Corner Rectangle 13">
            <a:hlinkClick r:id="rId10" action="ppaction://hlinksldjump"/>
          </p:cNvPr>
          <p:cNvSpPr/>
          <p:nvPr/>
        </p:nvSpPr>
        <p:spPr>
          <a:xfrm>
            <a:off x="4648200" y="5334000"/>
            <a:ext cx="4038600" cy="1143000"/>
          </a:xfrm>
          <a:prstGeom prst="snip2DiagRect">
            <a:avLst/>
          </a:prstGeom>
          <a:solidFill>
            <a:schemeClr val="accent4">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solidFill>
                  <a:sysClr val="windowText" lastClr="000000"/>
                </a:solidFill>
              </a:rPr>
              <a:t>Money Spent by Number of People in Party</a:t>
            </a:r>
          </a:p>
        </p:txBody>
      </p:sp>
      <p:sp>
        <p:nvSpPr>
          <p:cNvPr id="19466" name="TextBox 16"/>
          <p:cNvSpPr txBox="1">
            <a:spLocks noChangeArrowheads="1"/>
          </p:cNvSpPr>
          <p:nvPr/>
        </p:nvSpPr>
        <p:spPr bwMode="auto">
          <a:xfrm>
            <a:off x="1219200" y="1828800"/>
            <a:ext cx="2362200" cy="646113"/>
          </a:xfrm>
          <a:prstGeom prst="rect">
            <a:avLst/>
          </a:prstGeom>
          <a:noFill/>
          <a:ln w="9525">
            <a:noFill/>
            <a:miter lim="800000"/>
            <a:headEnd/>
            <a:tailEnd/>
          </a:ln>
        </p:spPr>
        <p:txBody>
          <a:bodyPr>
            <a:spAutoFit/>
          </a:bodyPr>
          <a:lstStyle/>
          <a:p>
            <a:r>
              <a:rPr lang="en-US" sz="3600">
                <a:latin typeface="Rockwell" pitchFamily="18" charset="0"/>
              </a:rPr>
              <a:t>Box Office</a:t>
            </a:r>
          </a:p>
        </p:txBody>
      </p:sp>
      <p:sp>
        <p:nvSpPr>
          <p:cNvPr id="19467" name="TextBox 17"/>
          <p:cNvSpPr txBox="1">
            <a:spLocks noChangeArrowheads="1"/>
          </p:cNvSpPr>
          <p:nvPr/>
        </p:nvSpPr>
        <p:spPr bwMode="auto">
          <a:xfrm>
            <a:off x="5181600" y="1828800"/>
            <a:ext cx="2971800" cy="646113"/>
          </a:xfrm>
          <a:prstGeom prst="rect">
            <a:avLst/>
          </a:prstGeom>
          <a:noFill/>
          <a:ln w="9525">
            <a:noFill/>
            <a:miter lim="800000"/>
            <a:headEnd/>
            <a:tailEnd/>
          </a:ln>
        </p:spPr>
        <p:txBody>
          <a:bodyPr>
            <a:spAutoFit/>
          </a:bodyPr>
          <a:lstStyle/>
          <a:p>
            <a:r>
              <a:rPr lang="en-US" sz="3600">
                <a:latin typeface="Rockwell" pitchFamily="18" charset="0"/>
              </a:rPr>
              <a:t>Concessions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Movie Genre Frequency</a:t>
            </a:r>
            <a:endParaRPr lang="en-US" dirty="0">
              <a:solidFill>
                <a:schemeClr val="tx2">
                  <a:tint val="100000"/>
                  <a:shade val="90000"/>
                  <a:satMod val="250000"/>
                  <a:alpha val="100000"/>
                </a:schemeClr>
              </a:solidFill>
            </a:endParaRPr>
          </a:p>
        </p:txBody>
      </p:sp>
      <p:sp>
        <p:nvSpPr>
          <p:cNvPr id="20482" name="Content Placeholder 2"/>
          <p:cNvSpPr>
            <a:spLocks noGrp="1"/>
          </p:cNvSpPr>
          <p:nvPr>
            <p:ph idx="1"/>
          </p:nvPr>
        </p:nvSpPr>
        <p:spPr>
          <a:xfrm>
            <a:off x="152400" y="1524000"/>
            <a:ext cx="4495800" cy="5211763"/>
          </a:xfrm>
        </p:spPr>
        <p:txBody>
          <a:bodyPr/>
          <a:lstStyle/>
          <a:p>
            <a:pPr eaLnBrk="1" hangingPunct="1"/>
            <a:r>
              <a:rPr lang="en-US" sz="2800" smtClean="0"/>
              <a:t>Action – selected 25 times, 18.519%</a:t>
            </a:r>
          </a:p>
          <a:p>
            <a:pPr eaLnBrk="1" hangingPunct="1"/>
            <a:r>
              <a:rPr lang="en-US" sz="2800" smtClean="0"/>
              <a:t>Comedy – 40 times, 29.63%</a:t>
            </a:r>
          </a:p>
          <a:p>
            <a:pPr eaLnBrk="1" hangingPunct="1"/>
            <a:r>
              <a:rPr lang="en-US" sz="2800" smtClean="0"/>
              <a:t>Drama – 13, 9.63%</a:t>
            </a:r>
          </a:p>
          <a:p>
            <a:pPr eaLnBrk="1" hangingPunct="1"/>
            <a:r>
              <a:rPr lang="en-US" sz="2800" smtClean="0"/>
              <a:t>Family – 57, 42.222%</a:t>
            </a:r>
          </a:p>
          <a:p>
            <a:pPr eaLnBrk="1" hangingPunct="1"/>
            <a:r>
              <a:rPr lang="en-US" sz="2800" smtClean="0"/>
              <a:t>Fewest subjects (13) purchased tickets to a drama</a:t>
            </a:r>
          </a:p>
          <a:p>
            <a:pPr eaLnBrk="1" hangingPunct="1"/>
            <a:r>
              <a:rPr lang="en-US" sz="2800" smtClean="0"/>
              <a:t>Most subjects (57) purchased tickets to a family movie</a:t>
            </a: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0484" name="Picture 4"/>
          <p:cNvPicPr>
            <a:picLocks noChangeAspect="1" noChangeArrowheads="1"/>
          </p:cNvPicPr>
          <p:nvPr/>
        </p:nvPicPr>
        <p:blipFill>
          <a:blip r:embed="rId4" cstate="print"/>
          <a:srcRect/>
          <a:stretch>
            <a:fillRect/>
          </a:stretch>
        </p:blipFill>
        <p:spPr bwMode="auto">
          <a:xfrm>
            <a:off x="4648200" y="1676400"/>
            <a:ext cx="41148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550" y="232898"/>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Genre by Gender</a:t>
            </a:r>
            <a:endParaRPr lang="en-US" dirty="0">
              <a:solidFill>
                <a:schemeClr val="tx2">
                  <a:tint val="100000"/>
                  <a:shade val="90000"/>
                  <a:satMod val="250000"/>
                  <a:alpha val="100000"/>
                </a:schemeClr>
              </a:solidFill>
            </a:endParaRPr>
          </a:p>
        </p:txBody>
      </p:sp>
      <p:sp>
        <p:nvSpPr>
          <p:cNvPr id="21506" name="Content Placeholder 2"/>
          <p:cNvSpPr>
            <a:spLocks noGrp="1"/>
          </p:cNvSpPr>
          <p:nvPr>
            <p:ph idx="1"/>
          </p:nvPr>
        </p:nvSpPr>
        <p:spPr>
          <a:xfrm>
            <a:off x="4572000" y="1447800"/>
            <a:ext cx="4419600" cy="4678363"/>
          </a:xfrm>
        </p:spPr>
        <p:txBody>
          <a:bodyPr/>
          <a:lstStyle/>
          <a:p>
            <a:pPr eaLnBrk="1" hangingPunct="1"/>
            <a:r>
              <a:rPr lang="en-US" sz="2400" smtClean="0"/>
              <a:t>Females</a:t>
            </a:r>
          </a:p>
          <a:p>
            <a:pPr lvl="1" eaLnBrk="1" hangingPunct="1"/>
            <a:r>
              <a:rPr lang="en-US" sz="2000" smtClean="0"/>
              <a:t>Most (27 times or 42.188%) purchased tickets to a comedy, although 26 (40.625%) purchased family movie tickets</a:t>
            </a:r>
          </a:p>
          <a:p>
            <a:pPr lvl="1" eaLnBrk="1" hangingPunct="1"/>
            <a:r>
              <a:rPr lang="en-US" sz="2000" smtClean="0"/>
              <a:t>Fewest (4 or 6.25%) purchased tickets to an action film</a:t>
            </a:r>
          </a:p>
          <a:p>
            <a:pPr eaLnBrk="1" hangingPunct="1"/>
            <a:r>
              <a:rPr lang="en-US" sz="2400" smtClean="0"/>
              <a:t>Males</a:t>
            </a:r>
          </a:p>
          <a:p>
            <a:pPr lvl="1" eaLnBrk="1" hangingPunct="1"/>
            <a:r>
              <a:rPr lang="en-US" sz="2000" smtClean="0"/>
              <a:t>Most (31 or 43.66% ) purchased tickets to a family movie</a:t>
            </a:r>
          </a:p>
          <a:p>
            <a:pPr lvl="1" eaLnBrk="1" hangingPunct="1"/>
            <a:r>
              <a:rPr lang="en-US" sz="2000" smtClean="0"/>
              <a:t>Fewest (6 or 8.451%) purchased tickets to a drama</a:t>
            </a: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1508" name="Picture 4"/>
          <p:cNvPicPr>
            <a:picLocks noChangeAspect="1" noChangeArrowheads="1"/>
          </p:cNvPicPr>
          <p:nvPr/>
        </p:nvPicPr>
        <p:blipFill>
          <a:blip r:embed="rId4" cstate="print"/>
          <a:srcRect/>
          <a:stretch>
            <a:fillRect/>
          </a:stretch>
        </p:blipFill>
        <p:spPr bwMode="auto">
          <a:xfrm>
            <a:off x="304800" y="1600200"/>
            <a:ext cx="4232275"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550" y="232898"/>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Genre by Age</a:t>
            </a:r>
            <a:endParaRPr lang="en-US" dirty="0">
              <a:solidFill>
                <a:schemeClr val="tx2">
                  <a:tint val="100000"/>
                  <a:shade val="90000"/>
                  <a:satMod val="250000"/>
                  <a:alpha val="100000"/>
                </a:schemeClr>
              </a:solidFill>
            </a:endParaRPr>
          </a:p>
        </p:txBody>
      </p:sp>
      <p:sp>
        <p:nvSpPr>
          <p:cNvPr id="22530" name="Content Placeholder 2"/>
          <p:cNvSpPr>
            <a:spLocks noGrp="1"/>
          </p:cNvSpPr>
          <p:nvPr>
            <p:ph idx="1"/>
          </p:nvPr>
        </p:nvSpPr>
        <p:spPr>
          <a:xfrm>
            <a:off x="152400" y="1524000"/>
            <a:ext cx="4446588" cy="5181600"/>
          </a:xfrm>
        </p:spPr>
        <p:txBody>
          <a:bodyPr/>
          <a:lstStyle/>
          <a:p>
            <a:pPr eaLnBrk="1" hangingPunct="1"/>
            <a:r>
              <a:rPr lang="en-US" sz="2000" smtClean="0"/>
              <a:t>Adult</a:t>
            </a:r>
          </a:p>
          <a:p>
            <a:pPr lvl="1" eaLnBrk="1" hangingPunct="1"/>
            <a:r>
              <a:rPr lang="en-US" sz="1800" smtClean="0"/>
              <a:t>Most (44 times or 20.213%) purchased tickets to a family movie</a:t>
            </a:r>
          </a:p>
          <a:p>
            <a:pPr lvl="1" eaLnBrk="1" hangingPunct="1"/>
            <a:r>
              <a:rPr lang="en-US" sz="1800" smtClean="0"/>
              <a:t>Fewest (3 or 3.191%) purchased tickets to a drama</a:t>
            </a:r>
          </a:p>
          <a:p>
            <a:pPr eaLnBrk="1" hangingPunct="1"/>
            <a:r>
              <a:rPr lang="en-US" sz="2000" smtClean="0"/>
              <a:t>Senior</a:t>
            </a:r>
          </a:p>
          <a:p>
            <a:pPr lvl="1" eaLnBrk="1" hangingPunct="1"/>
            <a:r>
              <a:rPr lang="en-US" sz="1800" smtClean="0"/>
              <a:t>Most (8 or 36.364%) purchased tickets to a family movie</a:t>
            </a:r>
          </a:p>
          <a:p>
            <a:pPr lvl="1" eaLnBrk="1" hangingPunct="1"/>
            <a:r>
              <a:rPr lang="en-US" sz="1800" smtClean="0"/>
              <a:t>Fewest (2 or 9.091%) purchased tickets to an action movie</a:t>
            </a:r>
          </a:p>
          <a:p>
            <a:pPr eaLnBrk="1" hangingPunct="1"/>
            <a:r>
              <a:rPr lang="en-US" sz="2000" smtClean="0"/>
              <a:t>Student</a:t>
            </a:r>
          </a:p>
          <a:p>
            <a:pPr lvl="1" eaLnBrk="1" hangingPunct="1"/>
            <a:r>
              <a:rPr lang="en-US" sz="1800" smtClean="0"/>
              <a:t>Most (7 or 36.842%) purchased tickets to a comedy</a:t>
            </a:r>
          </a:p>
          <a:p>
            <a:pPr lvl="1" eaLnBrk="1" hangingPunct="1"/>
            <a:r>
              <a:rPr lang="en-US" sz="1800" smtClean="0"/>
              <a:t>Fewest (3 or 15.789%) purchased tickets to a drama</a:t>
            </a:r>
          </a:p>
        </p:txBody>
      </p:sp>
      <p:pic>
        <p:nvPicPr>
          <p:cNvPr id="4" name="Picture 2" descr="http://wannagetmoney.com/wp-content/uploads/2011/03/movie-reel.jpg">
            <a:hlinkClick r:id="rId2" action="ppaction://hlinksldjump"/>
          </p:cNvPr>
          <p:cNvPicPr>
            <a:picLocks noChangeAspect="1" noChangeArrowheads="1"/>
          </p:cNvPicPr>
          <p:nvPr/>
        </p:nvPicPr>
        <p:blipFill>
          <a:blip r:embed="rId3" cstate="print"/>
          <a:srcRect/>
          <a:stretch>
            <a:fillRect/>
          </a:stretch>
        </p:blipFill>
        <p:spPr bwMode="auto">
          <a:xfrm rot="10041722">
            <a:off x="392113" y="427038"/>
            <a:ext cx="1219200" cy="936625"/>
          </a:xfrm>
          <a:prstGeom prst="rect">
            <a:avLst/>
          </a:prstGeom>
          <a:noFill/>
          <a:ln w="31750" cmpd="sng">
            <a:solidFill>
              <a:schemeClr val="tx2"/>
            </a:solidFill>
          </a:ln>
          <a:effectLst>
            <a:outerShdw blurRad="50800" dist="50800" dir="5400000" algn="ctr" rotWithShape="0">
              <a:srgbClr val="000000">
                <a:alpha val="66000"/>
              </a:srgbClr>
            </a:outerShdw>
          </a:effectLst>
        </p:spPr>
      </p:pic>
      <p:pic>
        <p:nvPicPr>
          <p:cNvPr id="22532" name="Picture 4"/>
          <p:cNvPicPr>
            <a:picLocks noChangeAspect="1" noChangeArrowheads="1"/>
          </p:cNvPicPr>
          <p:nvPr/>
        </p:nvPicPr>
        <p:blipFill>
          <a:blip r:embed="rId4" cstate="print"/>
          <a:srcRect/>
          <a:stretch>
            <a:fillRect/>
          </a:stretch>
        </p:blipFill>
        <p:spPr bwMode="auto">
          <a:xfrm>
            <a:off x="4572000" y="1676400"/>
            <a:ext cx="42672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3">
      <a:dk1>
        <a:sysClr val="windowText" lastClr="000000"/>
      </a:dk1>
      <a:lt1>
        <a:srgbClr val="FFCC00"/>
      </a:lt1>
      <a:dk2>
        <a:srgbClr val="676A55"/>
      </a:dk2>
      <a:lt2>
        <a:srgbClr val="FF0000"/>
      </a:lt2>
      <a:accent1>
        <a:srgbClr val="000000"/>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320</TotalTime>
  <Words>2610</Words>
  <Application>Microsoft Office PowerPoint</Application>
  <PresentationFormat>On-screen Show (4:3)</PresentationFormat>
  <Paragraphs>303</Paragraphs>
  <Slides>30</Slides>
  <Notes>0</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30</vt:i4>
      </vt:variant>
    </vt:vector>
  </HeadingPairs>
  <TitlesOfParts>
    <vt:vector size="31" baseType="lpstr">
      <vt:lpstr>Foundry</vt:lpstr>
      <vt:lpstr>Slide 1</vt:lpstr>
      <vt:lpstr>Slide 2</vt:lpstr>
      <vt:lpstr>Introduction and Topic History</vt:lpstr>
      <vt:lpstr>Purpose</vt:lpstr>
      <vt:lpstr>Data Collection</vt:lpstr>
      <vt:lpstr>Exploratory Data Analysis</vt:lpstr>
      <vt:lpstr>Movie Genre Frequency</vt:lpstr>
      <vt:lpstr>Genre by Gender</vt:lpstr>
      <vt:lpstr>Genre by Age</vt:lpstr>
      <vt:lpstr>Money Spent</vt:lpstr>
      <vt:lpstr>Money Spent by Gender</vt:lpstr>
      <vt:lpstr>Money Spent by Age</vt:lpstr>
      <vt:lpstr>Money Spent by Number of People in Party</vt:lpstr>
      <vt:lpstr>Tests and Intervals</vt:lpstr>
      <vt:lpstr>Chi-Square Test for Independence: Movie Genre / Gender</vt:lpstr>
      <vt:lpstr>Chi-Square Test for Independence: Movie Genre / Age</vt:lpstr>
      <vt:lpstr>Chi-Square Test for Independence: Movie Genre / Theater</vt:lpstr>
      <vt:lpstr>Chi-Square Test for Independence: Movie Genre / Matinee or Evening</vt:lpstr>
      <vt:lpstr>2 Sample T-Test: Money Spent / Gender</vt:lpstr>
      <vt:lpstr>2 Sample T-Test: Money Spent / Cash or Credit</vt:lpstr>
      <vt:lpstr>2-Sample T-Test Money Spent / Theater</vt:lpstr>
      <vt:lpstr>2-Sample T-Test Money Spent / Matinee or Evening</vt:lpstr>
      <vt:lpstr>T-Interval for Average Amount Spent at Concessions</vt:lpstr>
      <vt:lpstr>Interactive Activity</vt:lpstr>
      <vt:lpstr>Error and Bias</vt:lpstr>
      <vt:lpstr>Drawing Conclusions</vt:lpstr>
      <vt:lpstr>Slide 27</vt:lpstr>
      <vt:lpstr>Slide 28</vt:lpstr>
      <vt:lpstr>Slide 29</vt:lpstr>
      <vt:lpstr>Slide 30</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Wanna Catch A Movie?</dc:title>
  <dc:creator>smith.r534</dc:creator>
  <cp:lastModifiedBy>Gimpel.A168</cp:lastModifiedBy>
  <cp:revision>51</cp:revision>
  <dcterms:created xsi:type="dcterms:W3CDTF">2011-06-02T18:08:02Z</dcterms:created>
  <dcterms:modified xsi:type="dcterms:W3CDTF">2011-06-07T15:30:29Z</dcterms:modified>
</cp:coreProperties>
</file>